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1"/>
  </p:notesMasterIdLst>
  <p:sldIdLst>
    <p:sldId id="256" r:id="rId2"/>
    <p:sldId id="309" r:id="rId3"/>
    <p:sldId id="379" r:id="rId4"/>
    <p:sldId id="381" r:id="rId5"/>
    <p:sldId id="382" r:id="rId6"/>
    <p:sldId id="383" r:id="rId7"/>
    <p:sldId id="310" r:id="rId8"/>
    <p:sldId id="303" r:id="rId9"/>
    <p:sldId id="304" r:id="rId10"/>
    <p:sldId id="334" r:id="rId11"/>
    <p:sldId id="335" r:id="rId12"/>
    <p:sldId id="336" r:id="rId13"/>
    <p:sldId id="264" r:id="rId14"/>
    <p:sldId id="298" r:id="rId15"/>
    <p:sldId id="372" r:id="rId16"/>
    <p:sldId id="371" r:id="rId17"/>
    <p:sldId id="370" r:id="rId18"/>
    <p:sldId id="324" r:id="rId19"/>
    <p:sldId id="321" r:id="rId20"/>
    <p:sldId id="322" r:id="rId21"/>
    <p:sldId id="323" r:id="rId22"/>
    <p:sldId id="325" r:id="rId23"/>
    <p:sldId id="373" r:id="rId24"/>
    <p:sldId id="267" r:id="rId25"/>
    <p:sldId id="374" r:id="rId26"/>
    <p:sldId id="268" r:id="rId27"/>
    <p:sldId id="353" r:id="rId28"/>
    <p:sldId id="354" r:id="rId29"/>
    <p:sldId id="356" r:id="rId30"/>
    <p:sldId id="357" r:id="rId31"/>
    <p:sldId id="358" r:id="rId32"/>
    <p:sldId id="361" r:id="rId33"/>
    <p:sldId id="360" r:id="rId34"/>
    <p:sldId id="362" r:id="rId35"/>
    <p:sldId id="363" r:id="rId36"/>
    <p:sldId id="385" r:id="rId37"/>
    <p:sldId id="350" r:id="rId38"/>
    <p:sldId id="351" r:id="rId39"/>
    <p:sldId id="352" r:id="rId40"/>
    <p:sldId id="384" r:id="rId41"/>
    <p:sldId id="355" r:id="rId42"/>
    <p:sldId id="375" r:id="rId43"/>
    <p:sldId id="392" r:id="rId44"/>
    <p:sldId id="393" r:id="rId45"/>
    <p:sldId id="394" r:id="rId46"/>
    <p:sldId id="395" r:id="rId47"/>
    <p:sldId id="396" r:id="rId48"/>
    <p:sldId id="399" r:id="rId49"/>
    <p:sldId id="400" r:id="rId50"/>
    <p:sldId id="401" r:id="rId51"/>
    <p:sldId id="402" r:id="rId52"/>
    <p:sldId id="403" r:id="rId53"/>
    <p:sldId id="397" r:id="rId54"/>
    <p:sldId id="412" r:id="rId55"/>
    <p:sldId id="413" r:id="rId56"/>
    <p:sldId id="414" r:id="rId57"/>
    <p:sldId id="398" r:id="rId58"/>
    <p:sldId id="404" r:id="rId59"/>
    <p:sldId id="406" r:id="rId60"/>
    <p:sldId id="376" r:id="rId61"/>
    <p:sldId id="377" r:id="rId62"/>
    <p:sldId id="378" r:id="rId63"/>
    <p:sldId id="326" r:id="rId64"/>
    <p:sldId id="327" r:id="rId65"/>
    <p:sldId id="386" r:id="rId66"/>
    <p:sldId id="387" r:id="rId67"/>
    <p:sldId id="345" r:id="rId68"/>
    <p:sldId id="300" r:id="rId69"/>
    <p:sldId id="301" r:id="rId70"/>
    <p:sldId id="328" r:id="rId71"/>
    <p:sldId id="329" r:id="rId72"/>
    <p:sldId id="388" r:id="rId73"/>
    <p:sldId id="389" r:id="rId74"/>
    <p:sldId id="390" r:id="rId75"/>
    <p:sldId id="330" r:id="rId76"/>
    <p:sldId id="331" r:id="rId77"/>
    <p:sldId id="332" r:id="rId78"/>
    <p:sldId id="333" r:id="rId79"/>
    <p:sldId id="337" r:id="rId80"/>
    <p:sldId id="364" r:id="rId81"/>
    <p:sldId id="365" r:id="rId82"/>
    <p:sldId id="312" r:id="rId83"/>
    <p:sldId id="302" r:id="rId84"/>
    <p:sldId id="275" r:id="rId85"/>
    <p:sldId id="313" r:id="rId86"/>
    <p:sldId id="347" r:id="rId87"/>
    <p:sldId id="415" r:id="rId88"/>
    <p:sldId id="419" r:id="rId89"/>
    <p:sldId id="340" r:id="rId90"/>
    <p:sldId id="339" r:id="rId91"/>
    <p:sldId id="367" r:id="rId92"/>
    <p:sldId id="287" r:id="rId93"/>
    <p:sldId id="341" r:id="rId94"/>
    <p:sldId id="346" r:id="rId95"/>
    <p:sldId id="342" r:id="rId96"/>
    <p:sldId id="343" r:id="rId97"/>
    <p:sldId id="344" r:id="rId98"/>
    <p:sldId id="420" r:id="rId99"/>
    <p:sldId id="423" r:id="rId100"/>
    <p:sldId id="348" r:id="rId101"/>
    <p:sldId id="411" r:id="rId102"/>
    <p:sldId id="410" r:id="rId103"/>
    <p:sldId id="421" r:id="rId104"/>
    <p:sldId id="422" r:id="rId105"/>
    <p:sldId id="417" r:id="rId106"/>
    <p:sldId id="424" r:id="rId107"/>
    <p:sldId id="407" r:id="rId108"/>
    <p:sldId id="408" r:id="rId109"/>
    <p:sldId id="409" r:id="rId110"/>
    <p:sldId id="314" r:id="rId111"/>
    <p:sldId id="288" r:id="rId112"/>
    <p:sldId id="289" r:id="rId113"/>
    <p:sldId id="308" r:id="rId114"/>
    <p:sldId id="391" r:id="rId115"/>
    <p:sldId id="368" r:id="rId116"/>
    <p:sldId id="369" r:id="rId117"/>
    <p:sldId id="290" r:id="rId118"/>
    <p:sldId id="418" r:id="rId119"/>
    <p:sldId id="349" r:id="rId1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F57D2F"/>
    <a:srgbClr val="FFE699"/>
    <a:srgbClr val="FFF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81"/>
    <p:restoredTop sz="92839"/>
  </p:normalViewPr>
  <p:slideViewPr>
    <p:cSldViewPr snapToGrid="0">
      <p:cViewPr varScale="1">
        <p:scale>
          <a:sx n="65" d="100"/>
          <a:sy n="65" d="100"/>
        </p:scale>
        <p:origin x="232" y="1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fld id="{A4EC3685-9B28-6A4A-924D-C1BC998BFBE9}" type="datetimeFigureOut">
              <a:rPr kumimoji="1" lang="zh-TW" altLang="en-US" smtClean="0"/>
              <a:pPr/>
              <a:t>2019/2/10</a:t>
            </a:fld>
            <a:endParaRPr kumimoji="1" lang="zh-TW" altLang="en-US" dirty="0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fld id="{8D77919A-BBCB-BC4C-BA96-997795B5D5BE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4163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2B29C00-0AB1-A842-BD18-1327E030B76D}" type="datetime1">
              <a:rPr lang="zh-TW" altLang="en-US" smtClean="0"/>
              <a:pPr/>
              <a:t>2019/2/10</a:t>
            </a:fld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D1C4A4-1C26-5549-AE37-727E0AFB6A02}" type="slidenum">
              <a:rPr lang="en-US" altLang="zh-TW" smtClean="0"/>
              <a:pPr/>
              <a:t>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31126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2B29C00-0AB1-A842-BD18-1327E030B76D}" type="datetime1">
              <a:rPr lang="zh-TW" altLang="en-US" smtClean="0"/>
              <a:pPr/>
              <a:t>2019/2/10</a:t>
            </a:fld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D1C4A4-1C26-5549-AE37-727E0AFB6A02}" type="slidenum">
              <a:rPr lang="en-US" altLang="zh-TW" smtClean="0"/>
              <a:pPr/>
              <a:t>11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49398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2B29C00-0AB1-A842-BD18-1327E030B76D}" type="datetime1">
              <a:rPr lang="zh-TW" altLang="en-US" smtClean="0"/>
              <a:pPr/>
              <a:t>2019/2/10</a:t>
            </a:fld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D1C4A4-1C26-5549-AE37-727E0AFB6A02}" type="slidenum">
              <a:rPr lang="en-US" altLang="zh-TW" smtClean="0"/>
              <a:pPr/>
              <a:t>12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48958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2B29C00-0AB1-A842-BD18-1327E030B76D}" type="datetime1">
              <a:rPr lang="zh-TW" altLang="en-US" smtClean="0"/>
              <a:pPr/>
              <a:t>2019/2/10</a:t>
            </a:fld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D1C4A4-1C26-5549-AE37-727E0AFB6A02}" type="slidenum">
              <a:rPr lang="en-US" altLang="zh-TW" smtClean="0"/>
              <a:pPr/>
              <a:t>84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1112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7A92D-F5D6-824D-9D4F-A02BFFF5DCC8}" type="slidenum">
              <a:rPr kumimoji="1" lang="zh-TW" altLang="en-US" smtClean="0"/>
              <a:t>88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55734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蛋糕, 尋找, 植物 的圖片&#10;&#10;&#10;&#10;自動產生的描述">
            <a:extLst>
              <a:ext uri="{FF2B5EF4-FFF2-40B4-BE49-F238E27FC236}">
                <a16:creationId xmlns:a16="http://schemas.microsoft.com/office/drawing/2014/main" id="{B7A87EF4-5EF7-F643-9A42-84A546F6DE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  <a:solidFill>
            <a:srgbClr val="000000">
              <a:alpha val="50196"/>
            </a:srgbClr>
          </a:solidFill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rgbClr val="000000">
              <a:alpha val="67059"/>
            </a:srgbClr>
          </a:solidFill>
        </p:spPr>
        <p:txBody>
          <a:bodyPr anchor="b"/>
          <a:lstStyle>
            <a:lvl1pPr algn="ctr">
              <a:defRPr sz="6000" b="1" i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solidFill>
            <a:srgbClr val="000000">
              <a:alpha val="47843"/>
            </a:srgbClr>
          </a:solidFill>
        </p:spPr>
        <p:txBody>
          <a:bodyPr/>
          <a:lstStyle>
            <a:lvl1pPr marL="0" indent="0" algn="ctr">
              <a:buNone/>
              <a:defRPr sz="2400" b="0" i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dirty="0"/>
              <a:t>按一下以編輯母片副標題樣式</a:t>
            </a:r>
          </a:p>
        </p:txBody>
      </p:sp>
      <p:pic>
        <p:nvPicPr>
          <p:cNvPr id="1026" name="Picture 2" descr="https://mirrors.creativecommons.org/presskit/buttons/88x31/png/by-nc-sa.png">
            <a:extLst>
              <a:ext uri="{FF2B5EF4-FFF2-40B4-BE49-F238E27FC236}">
                <a16:creationId xmlns:a16="http://schemas.microsoft.com/office/drawing/2014/main" id="{8961A33C-907E-6A49-99CC-DD648606B8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69941" y="5743181"/>
            <a:ext cx="2796117" cy="97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597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357722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75530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>
              <a:buFontTx/>
              <a:buBlip>
                <a:blip r:embed="rId2"/>
              </a:buBlip>
              <a:defRPr/>
            </a:lvl2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7FDB24F-1125-6E4C-8D80-7E52A5D4DEE8}"/>
              </a:ext>
            </a:extLst>
          </p:cNvPr>
          <p:cNvSpPr txBox="1"/>
          <p:nvPr userDrawn="1"/>
        </p:nvSpPr>
        <p:spPr>
          <a:xfrm>
            <a:off x="9110546" y="6356350"/>
            <a:ext cx="2243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D542A3-F8C0-B840-81BE-178D77014D2C}" type="slidenum">
              <a:rPr kumimoji="1" lang="zh-TW" altLang="en-US" b="0" i="0" smtClean="0">
                <a:solidFill>
                  <a:schemeClr val="bg2">
                    <a:lumMod val="25000"/>
                  </a:schemeClr>
                </a:solidFill>
                <a:ea typeface="Microsoft YaHei Light" panose="020B0502040204020203" pitchFamily="34" charset="-122"/>
              </a:rPr>
              <a:pPr algn="r"/>
              <a:t>‹#›</a:t>
            </a:fld>
            <a:endParaRPr kumimoji="1" lang="zh-TW" altLang="en-US" b="0" i="0" dirty="0">
              <a:solidFill>
                <a:schemeClr val="bg2">
                  <a:lumMod val="25000"/>
                </a:schemeClr>
              </a:solidFill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5448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室內, 蛋糕, 尋找, 植物 的圖片&#10;&#10;&#10;&#10;自動產生的描述">
            <a:extLst>
              <a:ext uri="{FF2B5EF4-FFF2-40B4-BE49-F238E27FC236}">
                <a16:creationId xmlns:a16="http://schemas.microsoft.com/office/drawing/2014/main" id="{E5C36B46-ACE0-B94D-893C-4C21C8CE2F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  <a:solidFill>
            <a:srgbClr val="000000">
              <a:alpha val="50196"/>
            </a:srgbClr>
          </a:solidFill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solidFill>
            <a:srgbClr val="000000">
              <a:alpha val="72941"/>
            </a:srgbClr>
          </a:solidFill>
        </p:spPr>
        <p:txBody>
          <a:bodyPr anchor="b"/>
          <a:lstStyle>
            <a:lvl1pPr>
              <a:defRPr sz="6000" b="1" i="0">
                <a:solidFill>
                  <a:schemeClr val="accent4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solidFill>
            <a:srgbClr val="000000">
              <a:alpha val="61176"/>
            </a:srgbClr>
          </a:solidFill>
        </p:spPr>
        <p:txBody>
          <a:bodyPr/>
          <a:lstStyle>
            <a:lvl1pPr marL="0" indent="0">
              <a:buNone/>
              <a:defRPr sz="24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441829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30849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566646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692024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1183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004459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587581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C02FDF4-5FA2-6549-831E-4596435BDC97}"/>
              </a:ext>
            </a:extLst>
          </p:cNvPr>
          <p:cNvSpPr txBox="1"/>
          <p:nvPr userDrawn="1"/>
        </p:nvSpPr>
        <p:spPr>
          <a:xfrm>
            <a:off x="3846576" y="6308079"/>
            <a:ext cx="4498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創作共用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姓名   標示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非商業性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相同方式分享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Microsoft YaHei Light" panose="020B0502040204020203" pitchFamily="34" charset="-122"/>
            </a:endParaRPr>
          </a:p>
          <a:p>
            <a:pPr algn="ctr"/>
            <a:r>
              <a:rPr kumimoji="1"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CC-BY-NC-SA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E801100-9E2E-EA4A-9A67-5343332D3EF0}"/>
              </a:ext>
            </a:extLst>
          </p:cNvPr>
          <p:cNvSpPr txBox="1"/>
          <p:nvPr userDrawn="1"/>
        </p:nvSpPr>
        <p:spPr>
          <a:xfrm>
            <a:off x="629963" y="6424410"/>
            <a:ext cx="2292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中正大學</a:t>
            </a:r>
            <a:r>
              <a:rPr kumimoji="1"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 </a:t>
            </a:r>
            <a:r>
              <a:rPr kumimoji="1"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– </a:t>
            </a:r>
            <a:r>
              <a:rPr kumimoji="1" lang="zh-CN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羅習五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0ED4327-E689-C34A-B8B5-61E7E87F62CB}"/>
              </a:ext>
            </a:extLst>
          </p:cNvPr>
          <p:cNvSpPr txBox="1"/>
          <p:nvPr userDrawn="1"/>
        </p:nvSpPr>
        <p:spPr>
          <a:xfrm>
            <a:off x="9110546" y="6356350"/>
            <a:ext cx="2243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D542A3-F8C0-B840-81BE-178D77014D2C}" type="slidenum">
              <a:rPr kumimoji="1" lang="zh-TW" altLang="en-US" b="0" i="0" smtClean="0">
                <a:solidFill>
                  <a:schemeClr val="bg2">
                    <a:lumMod val="25000"/>
                  </a:schemeClr>
                </a:solidFill>
                <a:ea typeface="Microsoft YaHei Light" panose="020B0502040204020203" pitchFamily="34" charset="-122"/>
              </a:rPr>
              <a:pPr algn="r"/>
              <a:t>‹#›</a:t>
            </a:fld>
            <a:endParaRPr kumimoji="1" lang="zh-TW" altLang="en-US" b="0" i="0" dirty="0">
              <a:solidFill>
                <a:schemeClr val="bg2">
                  <a:lumMod val="25000"/>
                </a:schemeClr>
              </a:solidFill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9746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3"/>
        </a:buBlip>
        <a:defRPr sz="2800" b="0" i="0" kern="1200">
          <a:solidFill>
            <a:schemeClr val="accent5">
              <a:lumMod val="50000"/>
            </a:schemeClr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4"/>
        </a:buBlip>
        <a:defRPr sz="2400" b="0" i="0" kern="1200">
          <a:solidFill>
            <a:schemeClr val="accent6">
              <a:lumMod val="50000"/>
            </a:schemeClr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5"/>
        </a:buBlip>
        <a:defRPr sz="2000" b="0" i="0" kern="1200">
          <a:solidFill>
            <a:srgbClr val="7030A0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6"/>
        </a:buBlip>
        <a:defRPr sz="1800" b="0" i="0" kern="1200">
          <a:solidFill>
            <a:schemeClr val="accent2">
              <a:lumMod val="50000"/>
            </a:schemeClr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acebook.com/scottt.tw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cc.gnu.org/onlinedocs/gcc/Global-Register-Variables.html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8.png"/><Relationship Id="rId7" Type="http://schemas.openxmlformats.org/officeDocument/2006/relationships/hyperlink" Target="https://www.google.com/url?sa=i&amp;source=images&amp;cd=&amp;ved=2ahUKEwi1gOazg6rbAhWBV7wKHfLIDkMQjRx6BAgBEAU&amp;url=https://pngtree.com/freepng/cpu-chip_2918826.html&amp;psig=AOvVaw2nHOa4dDc1MMDbhgIDtw9V&amp;ust=1527652532535899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hyperlink" Target="https://www.google.com/url?sa=i&amp;source=images&amp;cd=&amp;ved=2ahUKEwjxztySg6rbAhUPOrwKHaIBCe0QjRx6BAgBEAU&amp;url=http://variwiki.com/index.php?title%3DFile:Chip.png&amp;psig=AOvVaw1G1iIG2R8lvVPttCLl4NmJ&amp;ust=1527652485434867" TargetMode="External"/><Relationship Id="rId4" Type="http://schemas.openxmlformats.org/officeDocument/2006/relationships/image" Target="../media/image18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s://www.google.com/url?sa=i&amp;source=images&amp;cd=&amp;ved=2ahUKEwiCiKWXlKrbAhUBWbwKHfKRAugQjRx6BAgBEAU&amp;url=https://stackoverflow.com/questions/5647503/with-a-single-file-descriptor-is-there-any-performance-difference-between-selec&amp;psig=AOvVaw1TvjHPK00i29v9TmNw-jeL&amp;ust=1527657044091427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/>
              <a:t>信號</a:t>
            </a:r>
            <a:r>
              <a:rPr kumimoji="1" lang="en-US" altLang="zh-TW" dirty="0"/>
              <a:t>(Signals) </a:t>
            </a: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中正大學，作業系統實驗室</a:t>
            </a:r>
            <a:endParaRPr kumimoji="1" lang="en-US" altLang="zh-TW" dirty="0"/>
          </a:p>
          <a:p>
            <a:r>
              <a:rPr kumimoji="1" lang="zh-TW" altLang="en-US" dirty="0"/>
              <a:t>羅習五</a:t>
            </a:r>
            <a:r>
              <a:rPr kumimoji="1" lang="zh-Hant" altLang="en-US" dirty="0"/>
              <a:t> 陽春副教授</a:t>
            </a:r>
            <a:endParaRPr kumimoji="1" lang="en-US" altLang="zh-Hant" dirty="0"/>
          </a:p>
          <a:p>
            <a:r>
              <a:rPr kumimoji="1" lang="en-US" altLang="zh-TW"/>
              <a:t>shiwulo@gmail.com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4008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送出一個</a:t>
            </a:r>
            <a:r>
              <a:rPr kumimoji="1" lang="en-US" altLang="zh-TW" dirty="0"/>
              <a:t>signal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Linux</a:t>
            </a:r>
            <a:r>
              <a:rPr kumimoji="1" lang="zh-TW" altLang="en-US" dirty="0"/>
              <a:t>指令：</a:t>
            </a:r>
            <a:r>
              <a:rPr kumimoji="1" lang="en-US" altLang="zh-TW" dirty="0"/>
              <a:t>kill</a:t>
            </a:r>
          </a:p>
          <a:p>
            <a:endParaRPr lang="en-US" altLang="zh-TW" dirty="0"/>
          </a:p>
          <a:p>
            <a:r>
              <a:rPr lang="en-US" altLang="zh-TW" dirty="0"/>
              <a:t>kill: To send a signal to a process or a process group</a:t>
            </a:r>
          </a:p>
          <a:p>
            <a:endParaRPr lang="en-US" altLang="zh-TW" dirty="0"/>
          </a:p>
          <a:p>
            <a:pPr marL="0" indent="0" fontAlgn="t">
              <a:spcBef>
                <a:spcPts val="0"/>
              </a:spcBef>
              <a:buNone/>
            </a:pPr>
            <a:r>
              <a:rPr lang="en-US" b="1" dirty="0">
                <a:solidFill>
                  <a:srgbClr val="339900"/>
                </a:solidFill>
                <a:latin typeface="Courier New"/>
              </a:rPr>
              <a:t>#include &lt;</a:t>
            </a:r>
            <a:r>
              <a:rPr lang="en-US" b="1" dirty="0" err="1">
                <a:solidFill>
                  <a:srgbClr val="339900"/>
                </a:solidFill>
                <a:latin typeface="Courier New"/>
              </a:rPr>
              <a:t>signal.h</a:t>
            </a:r>
            <a:r>
              <a:rPr lang="en-US" b="1" dirty="0">
                <a:solidFill>
                  <a:srgbClr val="339900"/>
                </a:solidFill>
                <a:latin typeface="Courier New"/>
              </a:rPr>
              <a:t>&gt;</a:t>
            </a:r>
            <a:endParaRPr lang="en-US" b="1" dirty="0">
              <a:latin typeface="Courier New"/>
            </a:endParaRPr>
          </a:p>
          <a:p>
            <a:pPr marL="0" indent="0" fontAlgn="t">
              <a:spcBef>
                <a:spcPts val="0"/>
              </a:spcBef>
              <a:buNone/>
            </a:pPr>
            <a:r>
              <a:rPr lang="en-US" b="1" dirty="0" err="1">
                <a:solidFill>
                  <a:srgbClr val="0000FF"/>
                </a:solidFill>
                <a:latin typeface="Courier New"/>
              </a:rPr>
              <a:t>int</a:t>
            </a:r>
            <a:r>
              <a:rPr lang="en-US" b="1" dirty="0">
                <a:latin typeface="Courier New"/>
              </a:rPr>
              <a:t> kill</a:t>
            </a:r>
            <a:r>
              <a:rPr lang="en-US" b="1" dirty="0">
                <a:solidFill>
                  <a:srgbClr val="008000"/>
                </a:solidFill>
                <a:latin typeface="Courier New"/>
              </a:rPr>
              <a:t>(</a:t>
            </a:r>
            <a:r>
              <a:rPr lang="en-US" b="1" dirty="0" err="1">
                <a:latin typeface="Courier New"/>
              </a:rPr>
              <a:t>pid_t</a:t>
            </a:r>
            <a:r>
              <a:rPr lang="en-US" b="1" dirty="0">
                <a:latin typeface="Courier New"/>
              </a:rPr>
              <a:t> </a:t>
            </a:r>
            <a:r>
              <a:rPr lang="en-US" b="1" dirty="0" err="1">
                <a:latin typeface="Courier New"/>
              </a:rPr>
              <a:t>pid</a:t>
            </a:r>
            <a:r>
              <a:rPr lang="en-US" b="1" dirty="0">
                <a:latin typeface="Courier New"/>
              </a:rPr>
              <a:t>, </a:t>
            </a:r>
            <a:r>
              <a:rPr lang="en-US" b="1" dirty="0" err="1">
                <a:solidFill>
                  <a:srgbClr val="0000FF"/>
                </a:solidFill>
                <a:latin typeface="Courier New"/>
              </a:rPr>
              <a:t>int</a:t>
            </a:r>
            <a:r>
              <a:rPr lang="en-US" b="1" dirty="0">
                <a:latin typeface="Courier New"/>
              </a:rPr>
              <a:t> </a:t>
            </a:r>
            <a:r>
              <a:rPr lang="en-US" b="1" dirty="0" err="1">
                <a:latin typeface="Courier New"/>
              </a:rPr>
              <a:t>signo</a:t>
            </a:r>
            <a:r>
              <a:rPr lang="en-US" b="1" dirty="0">
                <a:solidFill>
                  <a:srgbClr val="008000"/>
                </a:solidFill>
                <a:latin typeface="Courier New"/>
              </a:rPr>
              <a:t>)</a:t>
            </a:r>
            <a:r>
              <a:rPr lang="en-US" b="1" dirty="0">
                <a:solidFill>
                  <a:srgbClr val="008080"/>
                </a:solidFill>
                <a:latin typeface="Courier New"/>
              </a:rPr>
              <a:t>;</a:t>
            </a:r>
            <a:endParaRPr lang="en-US" b="1" dirty="0">
              <a:latin typeface="Courier New"/>
            </a:endParaRPr>
          </a:p>
          <a:p>
            <a:pPr marL="0" indent="0" algn="r">
              <a:buNone/>
            </a:pPr>
            <a:r>
              <a:rPr lang="en-US" altLang="zh-TW" dirty="0"/>
              <a:t>Both return: 0 if OK, -1 on error</a:t>
            </a:r>
          </a:p>
        </p:txBody>
      </p:sp>
    </p:spTree>
    <p:extLst>
      <p:ext uri="{BB962C8B-B14F-4D97-AF65-F5344CB8AC3E}">
        <p14:creationId xmlns:p14="http://schemas.microsoft.com/office/powerpoint/2010/main" val="19155522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 err="1"/>
              <a:t>signalfd</a:t>
            </a:r>
            <a:endParaRPr kumimoji="1"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signalfd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fd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const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sigset_t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*mask, </a:t>
            </a: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flags);</a:t>
            </a:r>
          </a:p>
          <a:p>
            <a:endParaRPr lang="en-US" altLang="zh-TW" dirty="0">
              <a:solidFill>
                <a:srgbClr val="000000"/>
              </a:solidFill>
              <a:latin typeface="Menlo" charset="0"/>
            </a:endParaRPr>
          </a:p>
          <a:p>
            <a:r>
              <a:rPr kumimoji="1" lang="en-US" altLang="zh-TW" dirty="0" err="1"/>
              <a:t>fd</a:t>
            </a:r>
            <a:r>
              <a:rPr kumimoji="1" lang="zh-TW" altLang="en-US" dirty="0"/>
              <a:t>如果為</a:t>
            </a:r>
            <a:r>
              <a:rPr kumimoji="1" lang="en-US" altLang="zh-TW" dirty="0"/>
              <a:t>-1</a:t>
            </a:r>
            <a:r>
              <a:rPr kumimoji="1" lang="zh-TW" altLang="en-US" dirty="0"/>
              <a:t>則建立一個新的。非</a:t>
            </a:r>
            <a:r>
              <a:rPr kumimoji="1" lang="en-US" altLang="zh-TW" dirty="0"/>
              <a:t>-1</a:t>
            </a:r>
            <a:r>
              <a:rPr kumimoji="1" lang="zh-TW" altLang="en-US" dirty="0"/>
              <a:t>代表要對該</a:t>
            </a:r>
            <a:r>
              <a:rPr kumimoji="1" lang="en-US" altLang="zh-TW" dirty="0" err="1"/>
              <a:t>fd</a:t>
            </a:r>
            <a:r>
              <a:rPr kumimoji="1" lang="zh-TW" altLang="en-US" dirty="0"/>
              <a:t>進行修改</a:t>
            </a:r>
            <a:endParaRPr kumimoji="1" lang="en-US" altLang="zh-TW" dirty="0"/>
          </a:p>
          <a:p>
            <a:r>
              <a:rPr kumimoji="1" lang="en-US" altLang="zh-TW" dirty="0"/>
              <a:t>mask</a:t>
            </a:r>
            <a:r>
              <a:rPr kumimoji="1" lang="zh-TW" altLang="en-US" dirty="0"/>
              <a:t>，希望觀察的</a:t>
            </a:r>
            <a:r>
              <a:rPr kumimoji="1" lang="en-US" altLang="zh-TW" dirty="0"/>
              <a:t>signal</a:t>
            </a:r>
            <a:r>
              <a:rPr kumimoji="1" lang="zh-TW" altLang="en-US" dirty="0"/>
              <a:t>，先用</a:t>
            </a:r>
            <a:r>
              <a:rPr kumimoji="1" lang="en-US" altLang="zh-TW" dirty="0" err="1"/>
              <a:t>sigprocmask</a:t>
            </a:r>
            <a:r>
              <a:rPr kumimoji="1" lang="zh-TW" altLang="en-US" dirty="0"/>
              <a:t>遮罩起來</a:t>
            </a:r>
            <a:endParaRPr kumimoji="1" lang="en-US" altLang="zh-TW" dirty="0"/>
          </a:p>
          <a:p>
            <a:r>
              <a:rPr kumimoji="1" lang="en-US" altLang="zh-TW" dirty="0"/>
              <a:t>flags</a:t>
            </a:r>
            <a:r>
              <a:rPr kumimoji="1" lang="zh-TW" altLang="en-US" dirty="0"/>
              <a:t>可以設定</a:t>
            </a:r>
            <a:r>
              <a:rPr kumimoji="1" lang="en-US" altLang="zh-TW" dirty="0"/>
              <a:t>SFD_NONBLOCK</a:t>
            </a:r>
            <a:r>
              <a:rPr kumimoji="1" lang="zh-TW" altLang="en-US" dirty="0"/>
              <a:t>、</a:t>
            </a:r>
            <a:r>
              <a:rPr kumimoji="1" lang="en-US" altLang="zh-TW" dirty="0"/>
              <a:t> SFD_CLOEXEC</a:t>
            </a:r>
            <a:r>
              <a:rPr kumimoji="1" lang="zh-TW" altLang="en-US" dirty="0"/>
              <a:t>，分別代表</a:t>
            </a:r>
            <a:r>
              <a:rPr kumimoji="1" lang="en-US" altLang="zh-TW" dirty="0" err="1"/>
              <a:t>nonblocking</a:t>
            </a:r>
            <a:r>
              <a:rPr kumimoji="1" lang="en-US" altLang="zh-TW" dirty="0"/>
              <a:t> I/O</a:t>
            </a:r>
            <a:r>
              <a:rPr kumimoji="1" lang="zh-TW" altLang="en-US" dirty="0"/>
              <a:t>，呼叫</a:t>
            </a:r>
            <a:r>
              <a:rPr kumimoji="1" lang="en-US" altLang="zh-TW" dirty="0" err="1"/>
              <a:t>execv</a:t>
            </a:r>
            <a:r>
              <a:rPr kumimoji="1" lang="zh-TW" altLang="en-US" dirty="0"/>
              <a:t>等函數時關閉該</a:t>
            </a:r>
            <a:r>
              <a:rPr kumimoji="1" lang="en-US" altLang="zh-TW" dirty="0" err="1"/>
              <a:t>fd</a:t>
            </a:r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274493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90446096-1870-6043-BA3F-0C3153AD8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957" y="-1216530"/>
            <a:ext cx="8153402" cy="5479612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08544D99-16E9-F840-8AD2-89C20EE0BADB}"/>
              </a:ext>
            </a:extLst>
          </p:cNvPr>
          <p:cNvSpPr txBox="1"/>
          <p:nvPr/>
        </p:nvSpPr>
        <p:spPr>
          <a:xfrm>
            <a:off x="3220170" y="800001"/>
            <a:ext cx="54929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8800" dirty="0">
                <a:solidFill>
                  <a:srgbClr val="C00000"/>
                </a:solidFill>
              </a:rPr>
              <a:t>main loop</a:t>
            </a:r>
            <a:endParaRPr kumimoji="1" lang="zh-TW" altLang="en-US" sz="8800" dirty="0">
              <a:solidFill>
                <a:srgbClr val="C00000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E9E1A5F-74D0-014C-B206-33044FF97B51}"/>
              </a:ext>
            </a:extLst>
          </p:cNvPr>
          <p:cNvSpPr/>
          <p:nvPr/>
        </p:nvSpPr>
        <p:spPr>
          <a:xfrm>
            <a:off x="3447535" y="3410465"/>
            <a:ext cx="6595824" cy="32625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kumimoji="1"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while(1) {</a:t>
            </a:r>
          </a:p>
          <a:p>
            <a:pPr lvl="0"/>
            <a:r>
              <a:rPr kumimoji="1"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1" lang="en-US" altLang="zh-TW" sz="24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epoll</a:t>
            </a:r>
            <a:r>
              <a:rPr kumimoji="1"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(keyboard &amp; </a:t>
            </a:r>
            <a:r>
              <a:rPr kumimoji="1" lang="en-US" altLang="zh-TW" sz="2400" b="1" dirty="0">
                <a:solidFill>
                  <a:prstClr val="white"/>
                </a:solidFill>
                <a:latin typeface="Cooper Black" panose="0208090404030B020404" pitchFamily="18" charset="0"/>
                <a:cs typeface="Consolas" panose="020B0609020204030204" pitchFamily="49" charset="0"/>
              </a:rPr>
              <a:t>signal</a:t>
            </a:r>
            <a:r>
              <a:rPr kumimoji="1"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1" lang="en-US" altLang="zh-TW" sz="2400" b="1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//wait</a:t>
            </a:r>
          </a:p>
          <a:p>
            <a:pPr lvl="0"/>
            <a:r>
              <a:rPr kumimoji="1"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if (</a:t>
            </a:r>
            <a:r>
              <a:rPr kumimoji="1" lang="en-US" altLang="zh-TW" sz="24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keyboard) </a:t>
            </a:r>
            <a:r>
              <a:rPr kumimoji="1" lang="en-US" altLang="zh-TW" sz="24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parseCommand</a:t>
            </a:r>
            <a:r>
              <a:rPr kumimoji="1"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lvl="0"/>
            <a:r>
              <a:rPr kumimoji="1"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if (</a:t>
            </a:r>
            <a:r>
              <a:rPr kumimoji="1" lang="en-US" altLang="zh-TW" sz="24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signal)</a:t>
            </a:r>
          </a:p>
          <a:p>
            <a:pPr lvl="0"/>
            <a:r>
              <a:rPr kumimoji="1"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switch (#signal) {</a:t>
            </a:r>
          </a:p>
          <a:p>
            <a:pPr lvl="0"/>
            <a:r>
              <a:rPr kumimoji="1"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case SIGCHLD:</a:t>
            </a:r>
            <a:r>
              <a:rPr kumimoji="1" lang="en-US" altLang="zh-TW" sz="2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/*...*/</a:t>
            </a:r>
          </a:p>
          <a:p>
            <a:pPr lvl="0"/>
            <a:r>
              <a:rPr kumimoji="1"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case SIGINT:</a:t>
            </a:r>
            <a:r>
              <a:rPr kumimoji="1" lang="en-US" altLang="zh-TW" sz="2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/*...*/</a:t>
            </a:r>
          </a:p>
          <a:p>
            <a:pPr lvl="0"/>
            <a:r>
              <a:rPr kumimoji="1"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	}</a:t>
            </a: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37953C5C-0E86-E449-837F-D0D3457A1CE5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745447" y="2421924"/>
            <a:ext cx="0" cy="988541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922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BFE02D-69A2-AA41-B9BC-2D7B5B0BE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epoll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E87A6B-AA01-1343-A095-7BEAD54A3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" altLang="zh-TW" b="1" dirty="0" err="1"/>
              <a:t>epoll_create</a:t>
            </a:r>
            <a:r>
              <a:rPr lang="zh-TW" altLang="en-US" b="1" dirty="0"/>
              <a:t>：</a:t>
            </a:r>
            <a:r>
              <a:rPr lang="zh-TW" altLang="en-US" dirty="0"/>
              <a:t>跟系統要一個</a:t>
            </a:r>
            <a:r>
              <a:rPr lang="en-US" altLang="zh-TW" dirty="0" err="1"/>
              <a:t>epoll</a:t>
            </a:r>
            <a:r>
              <a:rPr lang="zh-CN" altLang="en-US" dirty="0"/>
              <a:t>物件</a:t>
            </a:r>
            <a:endParaRPr lang="en" altLang="zh-TW" dirty="0"/>
          </a:p>
          <a:p>
            <a:pPr>
              <a:lnSpc>
                <a:spcPct val="150000"/>
              </a:lnSpc>
            </a:pPr>
            <a:r>
              <a:rPr lang="en" altLang="zh-TW" b="1" dirty="0" err="1"/>
              <a:t>epoll_ctl</a:t>
            </a:r>
            <a:r>
              <a:rPr lang="zh-TW" altLang="en-US" b="1" dirty="0"/>
              <a:t>：</a:t>
            </a:r>
            <a:r>
              <a:rPr lang="zh-CN" altLang="en-US" dirty="0"/>
              <a:t>將感興趣的事件（</a:t>
            </a:r>
            <a:r>
              <a:rPr lang="en-US" altLang="zh-CN" dirty="0" err="1"/>
              <a:t>fd</a:t>
            </a:r>
            <a:r>
              <a:rPr lang="zh-CN" altLang="en-US" dirty="0"/>
              <a:t>）註冊到</a:t>
            </a:r>
            <a:r>
              <a:rPr lang="en-US" altLang="zh-CN" dirty="0" err="1"/>
              <a:t>epoll</a:t>
            </a:r>
            <a:r>
              <a:rPr lang="zh-CN" altLang="en-US" dirty="0"/>
              <a:t>裡面去</a:t>
            </a:r>
            <a:endParaRPr lang="en" altLang="zh-TW" dirty="0"/>
          </a:p>
          <a:p>
            <a:pPr>
              <a:lnSpc>
                <a:spcPct val="150000"/>
              </a:lnSpc>
            </a:pPr>
            <a:r>
              <a:rPr lang="en" altLang="zh-TW" b="1" dirty="0" err="1"/>
              <a:t>epoll_wait</a:t>
            </a:r>
            <a:r>
              <a:rPr lang="zh-TW" altLang="en-US" b="1" dirty="0"/>
              <a:t>：</a:t>
            </a:r>
            <a:r>
              <a:rPr lang="zh-TW" altLang="en-US" dirty="0"/>
              <a:t>會一直等待（</a:t>
            </a:r>
            <a:r>
              <a:rPr lang="en-US" altLang="zh-TW" dirty="0"/>
              <a:t>block</a:t>
            </a:r>
            <a:r>
              <a:rPr lang="zh-TW" altLang="en-US" dirty="0"/>
              <a:t>）直到感興趣的某一個事件（</a:t>
            </a:r>
            <a:r>
              <a:rPr lang="en-US" altLang="zh-TW" dirty="0" err="1"/>
              <a:t>fd</a:t>
            </a:r>
            <a:r>
              <a:rPr lang="zh-TW" altLang="en-US" dirty="0"/>
              <a:t>）</a:t>
            </a:r>
            <a:r>
              <a:rPr lang="zh-CN" altLang="en-US" dirty="0"/>
              <a:t>發生</a:t>
            </a:r>
            <a:endParaRPr lang="en" altLang="zh-TW" dirty="0"/>
          </a:p>
        </p:txBody>
      </p:sp>
    </p:spTree>
    <p:extLst>
      <p:ext uri="{BB962C8B-B14F-4D97-AF65-F5344CB8AC3E}">
        <p14:creationId xmlns:p14="http://schemas.microsoft.com/office/powerpoint/2010/main" val="28985652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9E2539-B496-E642-9489-3C931064B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epoll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E17BA6-D132-9F40-9ADF-409FEF40D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epoll_create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size);</a:t>
            </a:r>
          </a:p>
          <a:p>
            <a:pPr marL="0" indent="0">
              <a:buNone/>
            </a:pPr>
            <a:r>
              <a:rPr kumimoji="1" lang="zh-TW" altLang="en-US" dirty="0"/>
              <a:t>作用：產生一個</a:t>
            </a:r>
            <a:r>
              <a:rPr kumimoji="1" lang="en-US" altLang="zh-TW" dirty="0" err="1"/>
              <a:t>epoll</a:t>
            </a:r>
            <a:r>
              <a:rPr kumimoji="1" lang="zh-CN" altLang="en-US" dirty="0"/>
              <a:t>物件（</a:t>
            </a:r>
            <a:r>
              <a:rPr kumimoji="1" lang="en-US" altLang="zh-CN" dirty="0"/>
              <a:t>file descriptor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TW" altLang="en-US" dirty="0"/>
              <a:t>參數：在新版的</a:t>
            </a:r>
            <a:r>
              <a:rPr kumimoji="1" lang="en-US" altLang="zh-TW" dirty="0"/>
              <a:t>Linux</a:t>
            </a:r>
            <a:r>
              <a:rPr kumimoji="1" lang="zh-TW" altLang="en-US" dirty="0"/>
              <a:t>，</a:t>
            </a:r>
            <a:r>
              <a:rPr kumimoji="1" lang="en-US" altLang="zh-TW" dirty="0"/>
              <a:t>size</a:t>
            </a:r>
            <a:r>
              <a:rPr kumimoji="1" lang="zh-TW" altLang="en-US" dirty="0"/>
              <a:t>用不到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zh-TW" altLang="en-US" dirty="0"/>
              <a:t>回傳值：</a:t>
            </a:r>
            <a:r>
              <a:rPr kumimoji="1" lang="en-US" altLang="zh-TW" dirty="0" err="1"/>
              <a:t>epoll</a:t>
            </a:r>
            <a:r>
              <a:rPr kumimoji="1" lang="zh-CN" altLang="en-US" dirty="0"/>
              <a:t>物件的</a:t>
            </a:r>
            <a:r>
              <a:rPr kumimoji="1" lang="en-US" altLang="zh-CN" dirty="0" err="1"/>
              <a:t>fd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452921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59A5A1-1CE7-4748-BE8E-A640A9801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epoll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0C19F-01B2-E245-BBEF-A72119DE9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epoll_ctl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epfd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op, 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fd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struct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epoll_event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*event);</a:t>
            </a:r>
            <a:endParaRPr kumimoji="1"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Menlo" panose="020B0609030804020204" pitchFamily="49" charset="0"/>
              </a:rPr>
              <a:t>用法：將</a:t>
            </a:r>
            <a:r>
              <a:rPr lang="en-US" altLang="zh-CN" dirty="0" err="1">
                <a:solidFill>
                  <a:srgbClr val="000000"/>
                </a:solidFill>
                <a:latin typeface="Menlo" panose="020B0609030804020204" pitchFamily="49" charset="0"/>
              </a:rPr>
              <a:t>fd</a:t>
            </a:r>
            <a:r>
              <a:rPr lang="zh-CN" altLang="en-US" dirty="0">
                <a:solidFill>
                  <a:srgbClr val="000000"/>
                </a:solidFill>
                <a:latin typeface="Menlo" panose="020B0609030804020204" pitchFamily="49" charset="0"/>
              </a:rPr>
              <a:t>的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event</a:t>
            </a:r>
            <a:r>
              <a:rPr lang="zh-CN" altLang="en-US" dirty="0">
                <a:solidFill>
                  <a:srgbClr val="000000"/>
                </a:solidFill>
                <a:latin typeface="Menlo" panose="020B0609030804020204" pitchFamily="49" charset="0"/>
              </a:rPr>
              <a:t>事件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op</a:t>
            </a:r>
            <a:r>
              <a:rPr lang="zh-CN" altLang="en-US" dirty="0">
                <a:solidFill>
                  <a:srgbClr val="000000"/>
                </a:solidFill>
                <a:latin typeface="Menlo" panose="020B0609030804020204" pitchFamily="49" charset="0"/>
              </a:rPr>
              <a:t>（例如：新增、刪除）到</a:t>
            </a:r>
            <a:r>
              <a:rPr lang="en-US" altLang="zh-CN" dirty="0" err="1">
                <a:solidFill>
                  <a:srgbClr val="000000"/>
                </a:solidFill>
                <a:latin typeface="Menlo" panose="020B0609030804020204" pitchFamily="49" charset="0"/>
              </a:rPr>
              <a:t>epfd</a:t>
            </a:r>
            <a:r>
              <a:rPr lang="zh-CN" altLang="en-US" dirty="0">
                <a:solidFill>
                  <a:srgbClr val="000000"/>
                </a:solidFill>
                <a:latin typeface="Menlo" panose="020B0609030804020204" pitchFamily="49" charset="0"/>
              </a:rPr>
              <a:t>（</a:t>
            </a:r>
            <a:r>
              <a:rPr lang="en-US" altLang="zh-CN" dirty="0" err="1">
                <a:solidFill>
                  <a:srgbClr val="000000"/>
                </a:solidFill>
                <a:latin typeface="Menlo" panose="020B0609030804020204" pitchFamily="49" charset="0"/>
              </a:rPr>
              <a:t>epoll_create</a:t>
            </a:r>
            <a:r>
              <a:rPr lang="zh-CN" altLang="en-US" dirty="0">
                <a:solidFill>
                  <a:srgbClr val="000000"/>
                </a:solidFill>
                <a:latin typeface="Menlo" panose="020B0609030804020204" pitchFamily="49" charset="0"/>
              </a:rPr>
              <a:t>的回傳值）</a:t>
            </a:r>
            <a:endParaRPr lang="en-US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endParaRPr lang="en-US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struct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epoll_event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uint32_t     events;      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/* </a:t>
            </a:r>
            <a:r>
              <a:rPr lang="en-US" altLang="zh-TW" dirty="0" err="1">
                <a:solidFill>
                  <a:srgbClr val="008400"/>
                </a:solidFill>
                <a:latin typeface="Menlo" panose="020B0609030804020204" pitchFamily="49" charset="0"/>
              </a:rPr>
              <a:t>Epoll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 events */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epoll_data_t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data;        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/* User data variable */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};</a:t>
            </a:r>
            <a:endParaRPr lang="en-US" altLang="zh-TW" dirty="0">
              <a:latin typeface="Helvetica" pitchFamily="2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events</a:t>
            </a: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可以填入下面這些值的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ORing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EPOLLIN </a:t>
            </a: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可以讀了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EPOLLOUT </a:t>
            </a: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可以寫了</a:t>
            </a:r>
          </a:p>
          <a:p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/*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還有很多，請參考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man </a:t>
            </a:r>
            <a:r>
              <a:rPr lang="en-US" altLang="zh-TW" dirty="0" err="1">
                <a:solidFill>
                  <a:srgbClr val="008400"/>
                </a:solidFill>
                <a:latin typeface="Menlo" panose="020B0609030804020204" pitchFamily="49" charset="0"/>
              </a:rPr>
              <a:t>epoll_ctl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*/</a:t>
            </a: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5441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2D63F7-7218-FC42-8ACF-6E9CB40C1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I/O Multiplexing - </a:t>
            </a:r>
            <a:r>
              <a:rPr kumimoji="1" lang="en-US" altLang="zh-TW" dirty="0" err="1"/>
              <a:t>epoll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A30B4E-A371-D647-9208-CDFA7E5CA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epollfd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 epoll_create1(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設定要聽的事件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ev.events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 EPOLLIN;        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聽是否可以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read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ev.data.fd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 STDIN_FILENO;  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聽鍵盤</a:t>
            </a:r>
            <a:endParaRPr lang="zh-TW" alt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epoll_ctl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epollfd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EPOLL_CTL_ADD, stdin, &amp;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ev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一次聽一個事件，沒有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timeout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epoll_wait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epollfd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&amp;event, 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-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59689140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90446096-1870-6043-BA3F-0C3153AD8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957" y="-1216530"/>
            <a:ext cx="8153402" cy="5479612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08544D99-16E9-F840-8AD2-89C20EE0BADB}"/>
              </a:ext>
            </a:extLst>
          </p:cNvPr>
          <p:cNvSpPr txBox="1"/>
          <p:nvPr/>
        </p:nvSpPr>
        <p:spPr>
          <a:xfrm>
            <a:off x="3220170" y="800001"/>
            <a:ext cx="54929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8800" dirty="0">
                <a:solidFill>
                  <a:srgbClr val="C00000"/>
                </a:solidFill>
              </a:rPr>
              <a:t>main loop</a:t>
            </a:r>
            <a:endParaRPr kumimoji="1" lang="zh-TW" altLang="en-US" sz="8800" dirty="0">
              <a:solidFill>
                <a:srgbClr val="C00000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E9E1A5F-74D0-014C-B206-33044FF97B51}"/>
              </a:ext>
            </a:extLst>
          </p:cNvPr>
          <p:cNvSpPr/>
          <p:nvPr/>
        </p:nvSpPr>
        <p:spPr>
          <a:xfrm>
            <a:off x="3447535" y="3410465"/>
            <a:ext cx="6595824" cy="32625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kumimoji="1"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while(1) {</a:t>
            </a:r>
          </a:p>
          <a:p>
            <a:pPr lvl="0"/>
            <a:r>
              <a:rPr kumimoji="1"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1" lang="en-US" altLang="zh-TW" sz="2400" dirty="0" err="1">
                <a:solidFill>
                  <a:prstClr val="white"/>
                </a:solidFill>
                <a:latin typeface="Cooper Black" panose="0208090404030B020404" pitchFamily="18" charset="0"/>
                <a:cs typeface="Consolas" panose="020B0609020204030204" pitchFamily="49" charset="0"/>
              </a:rPr>
              <a:t>epoll</a:t>
            </a:r>
            <a:r>
              <a:rPr kumimoji="1"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(keyboard &amp; signal);</a:t>
            </a:r>
            <a:r>
              <a:rPr kumimoji="1" lang="en-US" altLang="zh-TW" sz="2400" b="1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//wait</a:t>
            </a:r>
          </a:p>
          <a:p>
            <a:pPr lvl="0"/>
            <a:r>
              <a:rPr kumimoji="1"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if (</a:t>
            </a:r>
            <a:r>
              <a:rPr kumimoji="1" lang="en-US" altLang="zh-TW" sz="24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keyboard) </a:t>
            </a:r>
            <a:r>
              <a:rPr kumimoji="1" lang="en-US" altLang="zh-TW" sz="24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parseCommand</a:t>
            </a:r>
            <a:r>
              <a:rPr kumimoji="1"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lvl="0"/>
            <a:r>
              <a:rPr kumimoji="1"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if (</a:t>
            </a:r>
            <a:r>
              <a:rPr kumimoji="1" lang="en-US" altLang="zh-TW" sz="24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signal)</a:t>
            </a:r>
          </a:p>
          <a:p>
            <a:pPr lvl="0"/>
            <a:r>
              <a:rPr kumimoji="1"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switch (#signal) {</a:t>
            </a:r>
          </a:p>
          <a:p>
            <a:pPr lvl="0"/>
            <a:r>
              <a:rPr kumimoji="1"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case SIGCHLD:</a:t>
            </a:r>
            <a:r>
              <a:rPr kumimoji="1" lang="en-US" altLang="zh-TW" sz="2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/*...*/</a:t>
            </a:r>
          </a:p>
          <a:p>
            <a:pPr lvl="0"/>
            <a:r>
              <a:rPr kumimoji="1"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case SIGINT:</a:t>
            </a:r>
            <a:r>
              <a:rPr kumimoji="1" lang="en-US" altLang="zh-TW" sz="2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/*...*/</a:t>
            </a:r>
          </a:p>
          <a:p>
            <a:pPr lvl="0"/>
            <a:r>
              <a:rPr kumimoji="1"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	}</a:t>
            </a: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37953C5C-0E86-E449-837F-D0D3457A1CE5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745447" y="2421924"/>
            <a:ext cx="0" cy="988541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31095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9E5396-B388-D64C-B49C-242FF5C0F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shell_sigfd.c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8CD2DA-E49A-BB44-8F23-2AEA99C6B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7826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main (</a:t>
            </a:r>
            <a:r>
              <a:rPr lang="en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argc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**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設定要監聽的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signal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sigset_t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sigset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sigemptyset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sigset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sigaddset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sigset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SIGINT);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sigaddset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(&amp;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sigset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SIGCHLD);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sigprocmask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(SIG_BLOCK, &amp;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sigset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sig_fd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signalfd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(-</a:t>
            </a:r>
            <a:r>
              <a:rPr lang="en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&amp;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sigset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使用</a:t>
            </a:r>
            <a:r>
              <a:rPr lang="en" altLang="zh-TW" dirty="0" err="1">
                <a:solidFill>
                  <a:srgbClr val="008400"/>
                </a:solidFill>
                <a:latin typeface="Menlo" panose="020B0609030804020204" pitchFamily="49" charset="0"/>
              </a:rPr>
              <a:t>epoll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系列函數同時監聽鍵盤和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signal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epollfd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 epoll_create1(</a:t>
            </a:r>
            <a:r>
              <a:rPr lang="en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ev.events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 EPOLLIN;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ev.data.fd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 STDIN_FILENO;  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聽鍵盤</a:t>
            </a:r>
            <a:endParaRPr lang="zh-TW" alt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assert(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epoll_ctl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epollfd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EPOLL_CTL_ADD, </a:t>
            </a:r>
            <a:r>
              <a:rPr lang="en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&amp;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ev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)!=-</a:t>
            </a:r>
            <a:r>
              <a:rPr lang="en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ev.data.fd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sig_fd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    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聽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signal</a:t>
            </a:r>
            <a:endParaRPr lang="en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assert(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epoll_ctl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epollfd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EPOLL_CTL_ADD,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sig_fd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&amp;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ev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)!=-</a:t>
            </a:r>
            <a:r>
              <a:rPr lang="en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395628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A8813E-E972-0B49-8122-0A1745C5F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0363"/>
            <a:ext cx="10515600" cy="6060558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 startAt="16"/>
            </a:pP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/*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無窮迴圈直到使用者輸入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exit*/</a:t>
            </a:r>
          </a:p>
          <a:p>
            <a:pPr marL="514350" indent="-514350">
              <a:buFont typeface="+mj-lt"/>
              <a:buAutoNum type="arabicPeriod" startAt="16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while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 startAt="16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printPrompt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();</a:t>
            </a:r>
          </a:p>
          <a:p>
            <a:pPr marL="514350" indent="-514350">
              <a:buFont typeface="+mj-lt"/>
              <a:buAutoNum type="arabicPeriod" startAt="16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wait_event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</a:p>
          <a:p>
            <a:pPr marL="514350" indent="-514350">
              <a:buFont typeface="+mj-lt"/>
              <a:buAutoNum type="arabicPeriod" startAt="16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如果有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signal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或者敲鍵盤</a:t>
            </a:r>
            <a:r>
              <a:rPr lang="en" altLang="zh-TW" dirty="0" err="1">
                <a:solidFill>
                  <a:srgbClr val="008400"/>
                </a:solidFill>
                <a:latin typeface="Menlo" panose="020B0609030804020204" pitchFamily="49" charset="0"/>
              </a:rPr>
              <a:t>epoll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會繼續往下執行</a:t>
            </a:r>
          </a:p>
          <a:p>
            <a:pPr marL="514350" indent="-514350">
              <a:buFont typeface="+mj-lt"/>
              <a:buAutoNum type="arabicPeriod" startAt="16"/>
            </a:pP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epoll_wait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epollfd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&amp;event, </a:t>
            </a:r>
            <a:r>
              <a:rPr lang="en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-</a:t>
            </a:r>
            <a:r>
              <a:rPr lang="en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 startAt="16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event.data.fd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==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sig_fd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{    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事件是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signal</a:t>
            </a:r>
            <a:endParaRPr lang="en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 startAt="16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read(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sig_fd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&amp;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fdsi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sizeof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struct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signalfd_siginfo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    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讀取事件相關訊息</a:t>
            </a:r>
            <a:endParaRPr lang="zh-TW" alt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 startAt="16"/>
            </a:pP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                 </a:t>
            </a: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switch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fdsi.ssi_signo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{    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判斷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signal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的編號</a:t>
            </a:r>
            <a:endParaRPr lang="zh-TW" alt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 startAt="16"/>
            </a:pP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                     </a:t>
            </a: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case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SIGINT:    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按下</a:t>
            </a:r>
            <a:r>
              <a:rPr lang="en" altLang="zh-TW" dirty="0" err="1">
                <a:solidFill>
                  <a:srgbClr val="008400"/>
                </a:solidFill>
                <a:latin typeface="Menlo" panose="020B0609030804020204" pitchFamily="49" charset="0"/>
              </a:rPr>
              <a:t>ctr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-c</a:t>
            </a:r>
            <a:endParaRPr lang="en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 startAt="16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                        </a:t>
            </a: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child_pid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&gt; </a:t>
            </a:r>
            <a:r>
              <a:rPr lang="en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 startAt="16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                            </a:t>
            </a:r>
            <a:r>
              <a:rPr lang="en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ret=kill(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child_pid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fdsi.ssi_signo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 startAt="16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                        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child_pid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 -</a:t>
            </a:r>
            <a:r>
              <a:rPr lang="en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  </a:t>
            </a:r>
            <a:r>
              <a:rPr lang="en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goto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wait_event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 startAt="16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                        }</a:t>
            </a:r>
          </a:p>
          <a:p>
            <a:pPr marL="514350" indent="-514350">
              <a:buFont typeface="+mj-lt"/>
              <a:buAutoNum type="arabicPeriod" startAt="16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                        </a:t>
            </a: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break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 startAt="16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                    </a:t>
            </a: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case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SIGCHLD:   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//child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執行結束</a:t>
            </a:r>
            <a:endParaRPr lang="zh-TW" alt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 startAt="16"/>
            </a:pP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                     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child_pid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 -</a:t>
            </a:r>
            <a:r>
              <a:rPr lang="en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 startAt="16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                        </a:t>
            </a: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break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 startAt="16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                }</a:t>
            </a:r>
          </a:p>
          <a:p>
            <a:pPr marL="514350" indent="-514350">
              <a:buFont typeface="+mj-lt"/>
              <a:buAutoNum type="arabicPeriod" startAt="16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                </a:t>
            </a:r>
            <a:r>
              <a:rPr lang="en" altLang="zh-TW" dirty="0">
                <a:solidFill>
                  <a:srgbClr val="BA2DA2"/>
                </a:solidFill>
                <a:latin typeface="Menlo" panose="020B0609030804020204" pitchFamily="49" charset="0"/>
              </a:rPr>
              <a:t>continue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   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如果是</a:t>
            </a:r>
            <a:r>
              <a:rPr lang="en" altLang="zh-TW" dirty="0">
                <a:solidFill>
                  <a:srgbClr val="008400"/>
                </a:solidFill>
                <a:latin typeface="Menlo" panose="020B0609030804020204" pitchFamily="49" charset="0"/>
              </a:rPr>
              <a:t>signal</a:t>
            </a:r>
            <a:r>
              <a:rPr lang="zh-TW" altLang="en-US" dirty="0">
                <a:solidFill>
                  <a:srgbClr val="008400"/>
                </a:solidFill>
                <a:latin typeface="Menlo" panose="020B0609030804020204" pitchFamily="49" charset="0"/>
              </a:rPr>
              <a:t>事件，處理到此就好，繼續下一個迴圈</a:t>
            </a:r>
          </a:p>
          <a:p>
            <a:pPr marL="514350" indent="-514350">
              <a:buFont typeface="+mj-lt"/>
              <a:buAutoNum type="arabicPeriod" startAt="16"/>
            </a:pP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 marL="514350" indent="-514350">
              <a:buFont typeface="+mj-lt"/>
              <a:buAutoNum type="arabicPeriod" startAt="16"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96392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1439C6-48AF-934B-883B-F74CAC76F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61507"/>
            <a:ext cx="11430000" cy="6209414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37"/>
            </a:pPr>
            <a:r>
              <a:rPr lang="en" altLang="zh-TW" sz="1800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event.data.fd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== STDIN_FILENO) { </a:t>
            </a:r>
            <a:r>
              <a:rPr lang="en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來自鍵盤</a:t>
            </a:r>
            <a:endParaRPr lang="zh-TW" altLang="en-US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 startAt="37"/>
            </a:pPr>
            <a:r>
              <a:rPr lang="zh-TW" alt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8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ret = read(STDIN_FILENO, </a:t>
            </a:r>
            <a:r>
              <a:rPr lang="en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cmdLine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sz="1800" dirty="0">
                <a:solidFill>
                  <a:srgbClr val="272AD8"/>
                </a:solidFill>
                <a:latin typeface="Menlo" panose="020B0609030804020204" pitchFamily="49" charset="0"/>
              </a:rPr>
              <a:t>4096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342900" indent="-342900">
              <a:buFont typeface="+mj-lt"/>
              <a:buAutoNum type="arabicPeriod" startAt="37"/>
            </a:pPr>
            <a:r>
              <a:rPr lang="en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因為</a:t>
            </a:r>
            <a:r>
              <a:rPr lang="en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read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不會在字串後面加上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'\0'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，因此將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'\</a:t>
            </a:r>
            <a:r>
              <a:rPr lang="en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n'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換成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'\0'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，成為標準的</a:t>
            </a:r>
            <a:r>
              <a:rPr lang="en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C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字串</a:t>
            </a:r>
            <a:endParaRPr lang="en" altLang="zh-TW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 startAt="37"/>
            </a:pP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cmdLine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[ret - </a:t>
            </a:r>
            <a:r>
              <a:rPr lang="en" altLang="zh-TW" sz="1800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] =</a:t>
            </a:r>
            <a:r>
              <a:rPr lang="en" altLang="zh-TW" sz="1800" dirty="0">
                <a:solidFill>
                  <a:srgbClr val="272AD8"/>
                </a:solidFill>
                <a:latin typeface="Menlo" panose="020B0609030804020204" pitchFamily="49" charset="0"/>
              </a:rPr>
              <a:t>'\0'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endParaRPr lang="zh-TW" altLang="en-US" sz="1800" dirty="0">
              <a:solidFill>
                <a:srgbClr val="0084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 startAt="37"/>
            </a:pPr>
            <a:r>
              <a:rPr lang="zh-TW" alt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800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child_pid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&gt; </a:t>
            </a:r>
            <a:r>
              <a:rPr lang="en" altLang="zh-TW" sz="18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342900" indent="-342900">
              <a:buFont typeface="+mj-lt"/>
              <a:buAutoNum type="arabicPeriod" startAt="37"/>
            </a:pP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" altLang="zh-TW" sz="1800" dirty="0" err="1">
                <a:solidFill>
                  <a:srgbClr val="BA2DA2"/>
                </a:solidFill>
                <a:latin typeface="Menlo" panose="020B0609030804020204" pitchFamily="49" charset="0"/>
              </a:rPr>
              <a:t>goto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wait_event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如果</a:t>
            </a:r>
            <a:r>
              <a:rPr lang="en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child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正在執行，就暫時不處理使用者新的命令</a:t>
            </a:r>
          </a:p>
          <a:p>
            <a:pPr marL="342900" indent="-342900">
              <a:buFont typeface="+mj-lt"/>
              <a:buAutoNum type="arabicPeriod" startAt="37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 marL="342900" indent="-342900">
              <a:buFont typeface="+mj-lt"/>
              <a:buAutoNum type="arabicPeriod" startAt="37"/>
            </a:pPr>
            <a:r>
              <a:rPr lang="en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parseString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cmdLine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, &amp;</a:t>
            </a:r>
            <a:r>
              <a:rPr lang="en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exeName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342900" indent="-342900">
              <a:buFont typeface="+mj-lt"/>
              <a:buAutoNum type="arabicPeriod" startAt="37"/>
            </a:pPr>
            <a:r>
              <a:rPr lang="en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child_pid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vfork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(); </a:t>
            </a:r>
            <a:r>
              <a:rPr lang="en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除了</a:t>
            </a:r>
            <a:r>
              <a:rPr lang="en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exit, cd</a:t>
            </a:r>
            <a:r>
              <a:rPr lang="zh-TW" altLang="en" sz="1800" dirty="0">
                <a:solidFill>
                  <a:srgbClr val="008400"/>
                </a:solidFill>
                <a:latin typeface="Menlo" panose="020B0609030804020204" pitchFamily="49" charset="0"/>
              </a:rPr>
              <a:t>，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其餘為外部指令</a:t>
            </a:r>
            <a:endParaRPr lang="zh-TW" altLang="en-US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 startAt="37"/>
            </a:pPr>
            <a:r>
              <a:rPr lang="en" altLang="zh-TW" sz="1800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child_pid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== </a:t>
            </a:r>
            <a:r>
              <a:rPr lang="en" altLang="zh-TW" sz="18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342900" indent="-342900">
              <a:buFont typeface="+mj-lt"/>
              <a:buAutoNum type="arabicPeriod" startAt="37"/>
            </a:pP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因為使用</a:t>
            </a:r>
            <a:r>
              <a:rPr lang="en" altLang="zh-TW" sz="1800" dirty="0" err="1">
                <a:solidFill>
                  <a:srgbClr val="008400"/>
                </a:solidFill>
                <a:latin typeface="Menlo" panose="020B0609030804020204" pitchFamily="49" charset="0"/>
              </a:rPr>
              <a:t>vfork</a:t>
            </a:r>
            <a:r>
              <a:rPr lang="zh-TW" altLang="en" sz="1800" dirty="0">
                <a:solidFill>
                  <a:srgbClr val="008400"/>
                </a:solidFill>
                <a:latin typeface="Menlo" panose="020B0609030804020204" pitchFamily="49" charset="0"/>
              </a:rPr>
              <a:t>，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因此</a:t>
            </a:r>
            <a:r>
              <a:rPr lang="en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child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更新</a:t>
            </a:r>
            <a:r>
              <a:rPr lang="en" altLang="zh-TW" sz="1800" dirty="0" err="1">
                <a:solidFill>
                  <a:srgbClr val="008400"/>
                </a:solidFill>
                <a:latin typeface="Menlo" panose="020B0609030804020204" pitchFamily="49" charset="0"/>
              </a:rPr>
              <a:t>startTime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會寫到</a:t>
            </a:r>
            <a:r>
              <a:rPr lang="en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parent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的記憶體空間</a:t>
            </a:r>
            <a:endParaRPr lang="en" altLang="zh-TW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 startAt="37"/>
            </a:pP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en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clock_gettime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 CLOCK_REALTIME, &amp;</a:t>
            </a:r>
            <a:r>
              <a:rPr lang="en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startTime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); </a:t>
            </a:r>
            <a:endParaRPr lang="zh-TW" altLang="en-US" sz="1800" dirty="0">
              <a:solidFill>
                <a:srgbClr val="0084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 startAt="37"/>
            </a:pPr>
            <a:r>
              <a:rPr lang="zh-TW" alt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要記得打開</a:t>
            </a:r>
            <a:r>
              <a:rPr lang="en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signal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的遮罩，如果沒打</a:t>
            </a:r>
            <a:r>
              <a:rPr lang="zh-CN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開遮罩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，</a:t>
            </a:r>
            <a:r>
              <a:rPr lang="en" altLang="zh-TW" sz="1800" dirty="0" err="1">
                <a:solidFill>
                  <a:srgbClr val="008400"/>
                </a:solidFill>
                <a:latin typeface="Menlo" panose="020B0609030804020204" pitchFamily="49" charset="0"/>
              </a:rPr>
              <a:t>chlild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可能會有些</a:t>
            </a:r>
            <a:r>
              <a:rPr lang="en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signal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收不到</a:t>
            </a:r>
          </a:p>
          <a:p>
            <a:pPr marL="342900" indent="-342900">
              <a:buFont typeface="+mj-lt"/>
              <a:buAutoNum type="arabicPeriod" startAt="37"/>
            </a:pPr>
            <a:r>
              <a:rPr lang="zh-TW" alt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en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sigset_t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sigset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sigfillset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(&amp;</a:t>
            </a:r>
            <a:r>
              <a:rPr lang="en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sigset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); </a:t>
            </a:r>
            <a:r>
              <a:rPr lang="en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sigprocmask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(SIG_UNBLOCK,</a:t>
            </a:r>
            <a:r>
              <a:rPr lang="zh-TW" alt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&amp;</a:t>
            </a:r>
            <a:r>
              <a:rPr lang="en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sigset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sz="1800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342900" indent="-342900">
              <a:buFont typeface="+mj-lt"/>
              <a:buAutoNum type="arabicPeriod" startAt="37"/>
            </a:pPr>
            <a:r>
              <a:rPr lang="zh-TW" alt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execvp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exeName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argVect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); 	</a:t>
            </a:r>
            <a:r>
              <a:rPr lang="en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產生一個</a:t>
            </a:r>
            <a:r>
              <a:rPr lang="en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child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執行使用者的指令</a:t>
            </a:r>
            <a:endParaRPr lang="en" altLang="zh-TW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 startAt="37"/>
            </a:pP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}   }   }</a:t>
            </a:r>
          </a:p>
        </p:txBody>
      </p:sp>
    </p:spTree>
    <p:extLst>
      <p:ext uri="{BB962C8B-B14F-4D97-AF65-F5344CB8AC3E}">
        <p14:creationId xmlns:p14="http://schemas.microsoft.com/office/powerpoint/2010/main" val="3765636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kill(</a:t>
            </a:r>
            <a:r>
              <a:rPr lang="en-US" altLang="zh-TW" dirty="0" err="1"/>
              <a:t>pid_t</a:t>
            </a:r>
            <a:r>
              <a:rPr lang="en-US" altLang="zh-TW" dirty="0"/>
              <a:t> </a:t>
            </a:r>
            <a:r>
              <a:rPr lang="en-US" altLang="zh-TW" i="1" dirty="0" err="1"/>
              <a:t>pid</a:t>
            </a:r>
            <a:r>
              <a:rPr lang="en-US" altLang="zh-TW" dirty="0"/>
              <a:t>, </a:t>
            </a:r>
            <a:r>
              <a:rPr lang="en-US" altLang="zh-TW" dirty="0" err="1"/>
              <a:t>int</a:t>
            </a:r>
            <a:r>
              <a:rPr lang="en-US" altLang="zh-TW" dirty="0"/>
              <a:t> </a:t>
            </a:r>
            <a:r>
              <a:rPr lang="en-US" altLang="zh-TW" i="1" dirty="0" err="1"/>
              <a:t>signo</a:t>
            </a:r>
            <a:r>
              <a:rPr lang="en-US" altLang="zh-TW" dirty="0"/>
              <a:t>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ct val="30000"/>
              </a:spcBef>
            </a:pPr>
            <a:r>
              <a:rPr lang="en-US" altLang="zh-TW" dirty="0" err="1"/>
              <a:t>pid</a:t>
            </a:r>
            <a:r>
              <a:rPr lang="zh-CN" altLang="en-US" dirty="0"/>
              <a:t>可以是下列值</a:t>
            </a:r>
            <a:endParaRPr lang="en-US" altLang="zh-CN" dirty="0"/>
          </a:p>
          <a:p>
            <a:pPr>
              <a:spcBef>
                <a:spcPct val="30000"/>
              </a:spcBef>
            </a:pPr>
            <a:endParaRPr lang="en-US" altLang="zh-TW" dirty="0"/>
          </a:p>
          <a:p>
            <a:pPr>
              <a:spcBef>
                <a:spcPct val="30000"/>
              </a:spcBef>
            </a:pPr>
            <a:endParaRPr lang="en-US" altLang="zh-TW" dirty="0"/>
          </a:p>
          <a:p>
            <a:pPr>
              <a:spcBef>
                <a:spcPct val="30000"/>
              </a:spcBef>
            </a:pPr>
            <a:endParaRPr lang="en-US" altLang="zh-TW" dirty="0"/>
          </a:p>
          <a:p>
            <a:pPr>
              <a:spcBef>
                <a:spcPct val="30000"/>
              </a:spcBef>
            </a:pPr>
            <a:endParaRPr lang="en-US" altLang="zh-TW" dirty="0"/>
          </a:p>
          <a:p>
            <a:pPr>
              <a:spcBef>
                <a:spcPct val="30000"/>
              </a:spcBef>
            </a:pPr>
            <a:endParaRPr lang="en-US" altLang="zh-TW" dirty="0"/>
          </a:p>
          <a:p>
            <a:pPr>
              <a:spcBef>
                <a:spcPct val="30000"/>
              </a:spcBef>
            </a:pPr>
            <a:r>
              <a:rPr lang="en-US" altLang="zh-TW" dirty="0" err="1"/>
              <a:t>signo</a:t>
            </a:r>
            <a:r>
              <a:rPr lang="en-US" altLang="zh-TW" dirty="0"/>
              <a:t>=0</a:t>
            </a:r>
            <a:r>
              <a:rPr lang="zh-TW" altLang="en-US" dirty="0"/>
              <a:t>：判斷該行程是否存在，是否有權限送</a:t>
            </a:r>
            <a:r>
              <a:rPr lang="en-US" altLang="zh-TW" dirty="0"/>
              <a:t>signal</a:t>
            </a:r>
            <a:r>
              <a:rPr lang="zh-CN" altLang="en-US" dirty="0"/>
              <a:t>給該行程</a:t>
            </a:r>
            <a:endParaRPr lang="en-US" altLang="zh-TW" dirty="0"/>
          </a:p>
        </p:txBody>
      </p:sp>
      <p:graphicFrame>
        <p:nvGraphicFramePr>
          <p:cNvPr id="6" name="內容版面配置區 3">
            <a:extLst>
              <a:ext uri="{FF2B5EF4-FFF2-40B4-BE49-F238E27FC236}">
                <a16:creationId xmlns:a16="http://schemas.microsoft.com/office/drawing/2014/main" id="{C9B94A79-E4A5-4942-BC2B-1AF77031B38B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208951" y="2409244"/>
          <a:ext cx="6952916" cy="2194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60116">
                  <a:extLst>
                    <a:ext uri="{9D8B030D-6E8A-4147-A177-3AD203B41FA5}">
                      <a16:colId xmlns:a16="http://schemas.microsoft.com/office/drawing/2014/main" val="1988111450"/>
                    </a:ext>
                  </a:extLst>
                </a:gridCol>
                <a:gridCol w="5892800">
                  <a:extLst>
                    <a:ext uri="{9D8B030D-6E8A-4147-A177-3AD203B41FA5}">
                      <a16:colId xmlns:a16="http://schemas.microsoft.com/office/drawing/2014/main" val="3981596772"/>
                    </a:ext>
                  </a:extLst>
                </a:gridCol>
              </a:tblGrid>
              <a:tr h="319355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&lt; -1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/>
                        <a:t>所有</a:t>
                      </a:r>
                      <a:r>
                        <a:rPr lang="en-US" altLang="zh-CN" sz="2400" dirty="0"/>
                        <a:t>group id</a:t>
                      </a:r>
                      <a:r>
                        <a:rPr lang="zh-CN" altLang="en-US" sz="2400" dirty="0"/>
                        <a:t>為</a:t>
                      </a:r>
                      <a:r>
                        <a:rPr lang="en-US" altLang="zh-CN" sz="2400" dirty="0"/>
                        <a:t>|</a:t>
                      </a:r>
                      <a:r>
                        <a:rPr lang="en-US" altLang="zh-CN" sz="2400" dirty="0" err="1"/>
                        <a:t>pid</a:t>
                      </a:r>
                      <a:r>
                        <a:rPr lang="en-US" altLang="zh-CN" sz="2400" dirty="0"/>
                        <a:t>|</a:t>
                      </a:r>
                      <a:r>
                        <a:rPr lang="zh-CN" altLang="en-US" sz="2400" dirty="0"/>
                        <a:t>的</a:t>
                      </a:r>
                      <a:r>
                        <a:rPr lang="en-US" altLang="zh-CN" sz="2400" dirty="0"/>
                        <a:t>child</a:t>
                      </a:r>
                      <a:r>
                        <a:rPr lang="zh-CN" altLang="en-US" sz="2400" dirty="0"/>
                        <a:t>結束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7201103"/>
                  </a:ext>
                </a:extLst>
              </a:tr>
              <a:tr h="17513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送</a:t>
                      </a:r>
                      <a:r>
                        <a:rPr lang="en-US" altLang="zh-TW" sz="2400" dirty="0"/>
                        <a:t>signal</a:t>
                      </a:r>
                      <a:r>
                        <a:rPr lang="zh-CN" altLang="en-US" sz="2400" dirty="0"/>
                        <a:t>給所有的</a:t>
                      </a:r>
                      <a:r>
                        <a:rPr lang="en-US" altLang="zh-CN" sz="2400" dirty="0"/>
                        <a:t>task</a:t>
                      </a:r>
                      <a:r>
                        <a:rPr lang="zh-CN" altLang="en-US" sz="2400" dirty="0"/>
                        <a:t>（前提是，要有權限送）</a:t>
                      </a:r>
                      <a:endParaRPr lang="en-US" altLang="zh-TW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0165876"/>
                  </a:ext>
                </a:extLst>
              </a:tr>
              <a:tr h="319355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/>
                        <a:t>任意一個跟自己的</a:t>
                      </a:r>
                      <a:r>
                        <a:rPr lang="en-US" altLang="zh-CN" sz="2400" dirty="0"/>
                        <a:t>group id</a:t>
                      </a:r>
                      <a:r>
                        <a:rPr lang="zh-CN" altLang="en-US" sz="2400" dirty="0"/>
                        <a:t>一樣的</a:t>
                      </a:r>
                      <a:r>
                        <a:rPr lang="en-US" altLang="zh-CN" sz="2400" dirty="0"/>
                        <a:t>child</a:t>
                      </a:r>
                      <a:r>
                        <a:rPr lang="zh-CN" altLang="en-US" sz="2400" dirty="0"/>
                        <a:t>結束</a:t>
                      </a:r>
                      <a:endParaRPr lang="en-US" altLang="zh-TW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6220482"/>
                  </a:ext>
                </a:extLst>
              </a:tr>
              <a:tr h="319355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&gt; 0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/>
                        <a:t>等</a:t>
                      </a:r>
                      <a:r>
                        <a:rPr lang="en-US" altLang="zh-CN" sz="2400" dirty="0"/>
                        <a:t>process ID</a:t>
                      </a:r>
                      <a:r>
                        <a:rPr lang="zh-CN" altLang="en-US" sz="2400" dirty="0"/>
                        <a:t>為</a:t>
                      </a:r>
                      <a:r>
                        <a:rPr lang="en-US" altLang="zh-CN" sz="2400" dirty="0" err="1"/>
                        <a:t>pid</a:t>
                      </a:r>
                      <a:r>
                        <a:rPr lang="zh-CN" altLang="en-US" sz="2400" dirty="0"/>
                        <a:t>的</a:t>
                      </a:r>
                      <a:r>
                        <a:rPr lang="en-US" altLang="zh-CN" sz="2400" dirty="0"/>
                        <a:t>child</a:t>
                      </a:r>
                      <a:r>
                        <a:rPr lang="zh-CN" altLang="en-US" sz="2400" dirty="0"/>
                        <a:t>結束</a:t>
                      </a:r>
                      <a:endParaRPr lang="en-US" altLang="zh-TW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1404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82657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功能強大的</a:t>
            </a:r>
            <a:r>
              <a:rPr kumimoji="1" lang="en-US" altLang="zh-TW" dirty="0"/>
              <a:t>『</a:t>
            </a:r>
            <a:r>
              <a:rPr kumimoji="1" lang="en-US" altLang="zh-TW" dirty="0" err="1"/>
              <a:t>sigaction</a:t>
            </a:r>
            <a:r>
              <a:rPr kumimoji="1" lang="en-US" altLang="zh-TW" dirty="0"/>
              <a:t>』</a:t>
            </a:r>
            <a:endParaRPr kumimoji="1"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193375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sigaction</a:t>
            </a:r>
          </a:p>
        </p:txBody>
      </p:sp>
      <p:sp>
        <p:nvSpPr>
          <p:cNvPr id="502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lnSpc>
                <a:spcPct val="160000"/>
              </a:lnSpc>
              <a:buFont typeface="+mj-lt"/>
              <a:buAutoNum type="arabicPeriod"/>
            </a:pPr>
            <a:r>
              <a:rPr lang="en-US" altLang="zh-TW" dirty="0">
                <a:solidFill>
                  <a:srgbClr val="78492A"/>
                </a:solidFill>
                <a:latin typeface="Menlo" charset="0"/>
              </a:rPr>
              <a:t>#include </a:t>
            </a:r>
            <a:r>
              <a:rPr lang="en-US" altLang="zh-TW" dirty="0">
                <a:solidFill>
                  <a:srgbClr val="D12F1B"/>
                </a:solidFill>
                <a:latin typeface="Menlo" charset="0"/>
              </a:rPr>
              <a:t>&lt;</a:t>
            </a:r>
            <a:r>
              <a:rPr lang="en-US" altLang="zh-TW" dirty="0" err="1">
                <a:solidFill>
                  <a:srgbClr val="D12F1B"/>
                </a:solidFill>
                <a:latin typeface="Menlo" charset="0"/>
              </a:rPr>
              <a:t>signal.h</a:t>
            </a:r>
            <a:r>
              <a:rPr lang="en-US" altLang="zh-TW" dirty="0">
                <a:solidFill>
                  <a:srgbClr val="D12F1B"/>
                </a:solidFill>
                <a:latin typeface="Menlo" charset="0"/>
              </a:rPr>
              <a:t>&gt;</a:t>
            </a:r>
          </a:p>
          <a:p>
            <a:pPr marL="514350" indent="-514350">
              <a:lnSpc>
                <a:spcPct val="160000"/>
              </a:lnSpc>
              <a:buFont typeface="+mj-lt"/>
              <a:buAutoNum type="arabicPeriod"/>
            </a:pP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sigaction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signo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const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struct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sigaction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*act, </a:t>
            </a: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struct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sigaction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*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oact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marL="514350" indent="-514350">
              <a:lnSpc>
                <a:spcPct val="160000"/>
              </a:lnSpc>
              <a:buFont typeface="+mj-lt"/>
              <a:buAutoNum type="arabicPeriod"/>
            </a:pP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sigqueue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pid_t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pid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sig, </a:t>
            </a: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const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>
                <a:solidFill>
                  <a:srgbClr val="BA2DA2"/>
                </a:solidFill>
                <a:latin typeface="Menlo" charset="0"/>
              </a:rPr>
              <a:t>union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sigval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value);</a:t>
            </a:r>
          </a:p>
          <a:p>
            <a:pPr marL="0" indent="0" fontAlgn="t">
              <a:lnSpc>
                <a:spcPct val="160000"/>
              </a:lnSpc>
              <a:spcBef>
                <a:spcPts val="0"/>
              </a:spcBef>
              <a:buNone/>
            </a:pPr>
            <a:endParaRPr lang="en-US" altLang="zh-TW" b="1" dirty="0">
              <a:solidFill>
                <a:srgbClr val="008080"/>
              </a:solidFill>
              <a:latin typeface="Courier New"/>
            </a:endParaRPr>
          </a:p>
          <a:p>
            <a:pPr marL="514350" indent="-514350" fontAlgn="t">
              <a:lnSpc>
                <a:spcPct val="16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TW" altLang="en-US" dirty="0"/>
              <a:t>如果</a:t>
            </a:r>
            <a:r>
              <a:rPr lang="en-US" altLang="zh-TW" dirty="0"/>
              <a:t>act</a:t>
            </a:r>
            <a:r>
              <a:rPr lang="zh-TW" altLang="en-US" dirty="0"/>
              <a:t>不是</a:t>
            </a:r>
            <a:r>
              <a:rPr lang="en-US" altLang="zh-TW" dirty="0"/>
              <a:t>null</a:t>
            </a:r>
            <a:r>
              <a:rPr lang="zh-TW" altLang="en-US" dirty="0"/>
              <a:t>表示要修改</a:t>
            </a:r>
            <a:r>
              <a:rPr lang="en-US" altLang="zh-TW" dirty="0"/>
              <a:t>signal handler</a:t>
            </a:r>
            <a:r>
              <a:rPr lang="zh-TW" altLang="en-US" dirty="0"/>
              <a:t>，</a:t>
            </a:r>
            <a:r>
              <a:rPr lang="en-US" altLang="zh-TW" dirty="0" err="1"/>
              <a:t>oact</a:t>
            </a:r>
            <a:r>
              <a:rPr lang="zh-TW" altLang="en-US" dirty="0"/>
              <a:t>不是</a:t>
            </a:r>
            <a:r>
              <a:rPr lang="en-US" altLang="zh-TW" dirty="0"/>
              <a:t>null</a:t>
            </a:r>
            <a:r>
              <a:rPr lang="zh-TW" altLang="en-US" dirty="0"/>
              <a:t>的話，表示要將舊有的儲存起來。</a:t>
            </a:r>
            <a:endParaRPr lang="en-US" altLang="zh-TW" dirty="0"/>
          </a:p>
          <a:p>
            <a:pPr marL="514350" indent="-514350" fontAlgn="t">
              <a:lnSpc>
                <a:spcPct val="16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TW" altLang="en-US" dirty="0"/>
              <a:t>跟</a:t>
            </a:r>
            <a:r>
              <a:rPr lang="en-US" altLang="zh-TW" dirty="0"/>
              <a:t>signal</a:t>
            </a:r>
            <a:r>
              <a:rPr lang="zh-TW" altLang="en-US" dirty="0"/>
              <a:t>比較起來，</a:t>
            </a:r>
            <a:r>
              <a:rPr lang="zh-TW" altLang="en-US" dirty="0">
                <a:solidFill>
                  <a:srgbClr val="FF0000"/>
                </a:solidFill>
              </a:rPr>
              <a:t>因為它可以設定</a:t>
            </a:r>
            <a:r>
              <a:rPr lang="en-US" altLang="zh-TW" dirty="0" err="1">
                <a:solidFill>
                  <a:srgbClr val="FF0000"/>
                </a:solidFill>
              </a:rPr>
              <a:t>sa_flags</a:t>
            </a:r>
            <a:r>
              <a:rPr lang="zh-TW" altLang="en-US" dirty="0">
                <a:latin typeface="Courier New"/>
              </a:rPr>
              <a:t>，因此</a:t>
            </a:r>
            <a:r>
              <a:rPr lang="zh-TW" altLang="en-US" dirty="0"/>
              <a:t>他的行為更準確，更適合跨平台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387239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sigaction</a:t>
            </a:r>
            <a:r>
              <a:rPr lang="en-US" altLang="zh-TW" dirty="0"/>
              <a:t>(UNIX</a:t>
            </a:r>
            <a:r>
              <a:rPr lang="zh-TW" altLang="en-US" dirty="0"/>
              <a:t>版本</a:t>
            </a:r>
            <a:r>
              <a:rPr lang="en-US" altLang="zh-TW" dirty="0"/>
              <a:t>)</a:t>
            </a:r>
          </a:p>
        </p:txBody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000" dirty="0" err="1">
                <a:solidFill>
                  <a:srgbClr val="BA2DA2"/>
                </a:solidFill>
                <a:latin typeface="Menlo" charset="0"/>
              </a:rPr>
              <a:t>struct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Menlo" charset="0"/>
              </a:rPr>
              <a:t>sigaction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 {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altLang="zh-TW" sz="2000" dirty="0">
                <a:solidFill>
                  <a:srgbClr val="008400"/>
                </a:solidFill>
                <a:latin typeface="Menlo" charset="0"/>
              </a:rPr>
              <a:t>/*</a:t>
            </a:r>
            <a:r>
              <a:rPr lang="en-US" altLang="zh-TW" sz="2000" dirty="0" err="1">
                <a:solidFill>
                  <a:srgbClr val="008400"/>
                </a:solidFill>
                <a:latin typeface="Menlo" charset="0"/>
              </a:rPr>
              <a:t>addr</a:t>
            </a:r>
            <a:r>
              <a:rPr lang="en-US" altLang="zh-TW" sz="2000" dirty="0">
                <a:solidFill>
                  <a:srgbClr val="008400"/>
                </a:solidFill>
                <a:latin typeface="Menlo" charset="0"/>
              </a:rPr>
              <a:t> of signal handler or SIG_IGN or SIG_DFL */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altLang="zh-TW" sz="2000" dirty="0">
                <a:solidFill>
                  <a:srgbClr val="BA2DA2"/>
                </a:solidFill>
                <a:latin typeface="Menlo" charset="0"/>
              </a:rPr>
              <a:t>void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 (*</a:t>
            </a:r>
            <a:r>
              <a:rPr lang="en-US" altLang="zh-TW" sz="2000" dirty="0" err="1">
                <a:solidFill>
                  <a:srgbClr val="000000"/>
                </a:solidFill>
                <a:latin typeface="Menlo" charset="0"/>
              </a:rPr>
              <a:t>sa_handler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)(</a:t>
            </a:r>
            <a:r>
              <a:rPr lang="en-US" altLang="zh-TW" sz="2000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altLang="zh-TW" sz="2000" dirty="0">
                <a:solidFill>
                  <a:srgbClr val="008400"/>
                </a:solidFill>
                <a:latin typeface="Menlo" charset="0"/>
              </a:rPr>
              <a:t>/* additional signals to block */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altLang="zh-TW" sz="2000" dirty="0" err="1">
                <a:solidFill>
                  <a:srgbClr val="000000"/>
                </a:solidFill>
                <a:latin typeface="Menlo" charset="0"/>
              </a:rPr>
              <a:t>sigset_t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Menlo" charset="0"/>
              </a:rPr>
              <a:t>sa_mask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altLang="zh-TW" sz="2000" dirty="0">
                <a:solidFill>
                  <a:srgbClr val="008400"/>
                </a:solidFill>
                <a:latin typeface="Menlo" charset="0"/>
              </a:rPr>
              <a:t>/* signal options*/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altLang="zh-TW" sz="2000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Menlo" charset="0"/>
              </a:rPr>
              <a:t>sa_flags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altLang="zh-TW" sz="2000" dirty="0">
                <a:solidFill>
                  <a:srgbClr val="008400"/>
                </a:solidFill>
                <a:latin typeface="Menlo" charset="0"/>
              </a:rPr>
              <a:t>/* alternate handler */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altLang="zh-TW" sz="2000" dirty="0">
                <a:solidFill>
                  <a:srgbClr val="BA2DA2"/>
                </a:solidFill>
                <a:latin typeface="Menlo" charset="0"/>
              </a:rPr>
              <a:t>void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 (*</a:t>
            </a:r>
            <a:r>
              <a:rPr lang="en-US" altLang="zh-TW" sz="2000" dirty="0" err="1">
                <a:solidFill>
                  <a:srgbClr val="000000"/>
                </a:solidFill>
                <a:latin typeface="Menlo" charset="0"/>
              </a:rPr>
              <a:t>sa_sigaction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)(</a:t>
            </a:r>
            <a:r>
              <a:rPr lang="en-US" altLang="zh-TW" sz="2000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altLang="zh-TW" sz="2000" dirty="0" err="1">
                <a:solidFill>
                  <a:srgbClr val="000000"/>
                </a:solidFill>
                <a:latin typeface="Menlo" charset="0"/>
              </a:rPr>
              <a:t>siginfo_t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 *, </a:t>
            </a:r>
            <a:r>
              <a:rPr lang="en-US" altLang="zh-TW" sz="2000" dirty="0">
                <a:solidFill>
                  <a:srgbClr val="BA2DA2"/>
                </a:solidFill>
                <a:latin typeface="Menlo" charset="0"/>
              </a:rPr>
              <a:t>void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 *);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};</a:t>
            </a:r>
          </a:p>
          <a:p>
            <a:pPr>
              <a:buFont typeface="Wingdings" pitchFamily="2" charset="2"/>
              <a:buNone/>
            </a:pP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355330869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sigaction</a:t>
            </a:r>
            <a:r>
              <a:rPr kumimoji="1" lang="zh-TW" altLang="en-US" dirty="0"/>
              <a:t>（</a:t>
            </a:r>
            <a:r>
              <a:rPr kumimoji="1" lang="en-US" altLang="zh-TW" dirty="0"/>
              <a:t>Linux</a:t>
            </a:r>
            <a:r>
              <a:rPr kumimoji="1" lang="zh-TW" altLang="en-US" dirty="0"/>
              <a:t>版本）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struct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 sigaction {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/*</a:t>
            </a:r>
            <a:r>
              <a:rPr lang="zh-TW" altLang="is-IS" dirty="0">
                <a:solidFill>
                  <a:srgbClr val="008400"/>
                </a:solidFill>
              </a:rPr>
              <a:t>同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signal</a:t>
            </a:r>
            <a:r>
              <a:rPr lang="zh-TW" altLang="is-IS" dirty="0">
                <a:solidFill>
                  <a:srgbClr val="008400"/>
                </a:solidFill>
              </a:rPr>
              <a:t>的第二個參數，處理該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signal</a:t>
            </a:r>
            <a:r>
              <a:rPr lang="zh-TW" altLang="is-IS" dirty="0">
                <a:solidFill>
                  <a:srgbClr val="008400"/>
                </a:solidFill>
              </a:rPr>
              <a:t>的函數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*/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void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     (*sa_handler)(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/*</a:t>
            </a:r>
            <a:r>
              <a:rPr lang="zh-TW" altLang="is-IS" dirty="0">
                <a:solidFill>
                  <a:srgbClr val="008400"/>
                </a:solidFill>
              </a:rPr>
              <a:t>加強版的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sa_handler*/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void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     (*sa_sigaction)(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, siginfo_t *,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void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 *);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/*</a:t>
            </a:r>
            <a:r>
              <a:rPr lang="zh-TW" altLang="is-IS" dirty="0">
                <a:solidFill>
                  <a:srgbClr val="008400"/>
                </a:solidFill>
              </a:rPr>
              <a:t>處理此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signal</a:t>
            </a:r>
            <a:r>
              <a:rPr lang="zh-TW" altLang="is-IS" dirty="0">
                <a:solidFill>
                  <a:srgbClr val="008400"/>
                </a:solidFill>
              </a:rPr>
              <a:t>的時候，要暫停處理哪一些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signal*/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sigset_t   </a:t>
            </a:r>
            <a:r>
              <a:rPr lang="is-IS" altLang="zh-TW" dirty="0">
                <a:solidFill>
                  <a:srgbClr val="C00000"/>
                </a:solidFill>
                <a:latin typeface="Menlo" charset="0"/>
              </a:rPr>
              <a:t>sa_mask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/*</a:t>
            </a:r>
            <a:r>
              <a:rPr lang="zh-TW" altLang="is-IS" dirty="0">
                <a:solidFill>
                  <a:srgbClr val="008400"/>
                </a:solidFill>
              </a:rPr>
              <a:t>要如何處理這個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signal(</a:t>
            </a:r>
            <a:r>
              <a:rPr lang="zh-TW" altLang="is-IS" dirty="0">
                <a:solidFill>
                  <a:srgbClr val="008400"/>
                </a:solidFill>
              </a:rPr>
              <a:t>後面介紹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)*/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    </a:t>
            </a:r>
            <a:r>
              <a:rPr lang="is-IS" altLang="zh-TW" dirty="0">
                <a:solidFill>
                  <a:srgbClr val="C00000"/>
                </a:solidFill>
                <a:latin typeface="Menlo" charset="0"/>
              </a:rPr>
              <a:t>sa_flags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/*</a:t>
            </a:r>
            <a:r>
              <a:rPr lang="zh-TW" altLang="is-IS" dirty="0">
                <a:solidFill>
                  <a:srgbClr val="008400"/>
                </a:solidFill>
              </a:rPr>
              <a:t>未定義，不要使用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*/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void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     (*sa_restorer)(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void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};</a:t>
            </a:r>
          </a:p>
          <a:p>
            <a:endParaRPr lang="uk-UA" altLang="zh-TW" dirty="0">
              <a:solidFill>
                <a:srgbClr val="000000"/>
              </a:solidFill>
              <a:latin typeface="Menlo-Regular" charset="0"/>
              <a:ea typeface="PingFangTC-Regular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4562058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686618-60BA-C141-BA1A-5400A2372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sigaction</a:t>
            </a:r>
            <a:r>
              <a:rPr kumimoji="1" lang="zh-CN" altLang="en-US" dirty="0"/>
              <a:t>專屬的</a:t>
            </a:r>
            <a:r>
              <a:rPr kumimoji="1" lang="en-US" altLang="zh-CN" dirty="0"/>
              <a:t>signal handler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64A5F7-A7FC-CF43-B8CD-E316717CA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008400"/>
                </a:solidFill>
                <a:latin typeface="Menlo" panose="020B0609030804020204" pitchFamily="49" charset="0"/>
              </a:rPr>
              <a:t>/*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008400"/>
                </a:solidFill>
                <a:latin typeface="Menlo" panose="020B0609030804020204" pitchFamily="49" charset="0"/>
              </a:rPr>
              <a:t> </a:t>
            </a:r>
            <a:r>
              <a:rPr lang="en-US" altLang="zh-TW" sz="2000" dirty="0" err="1">
                <a:solidFill>
                  <a:srgbClr val="008400"/>
                </a:solidFill>
                <a:latin typeface="Menlo" panose="020B0609030804020204" pitchFamily="49" charset="0"/>
              </a:rPr>
              <a:t>ucontext_t</a:t>
            </a:r>
            <a:r>
              <a:rPr lang="zh-TW" altLang="en-US" sz="2000" dirty="0">
                <a:solidFill>
                  <a:srgbClr val="008400"/>
                </a:solidFill>
                <a:latin typeface="Menlo" panose="020B0609030804020204" pitchFamily="49" charset="0"/>
              </a:rPr>
              <a:t>：</a:t>
            </a:r>
            <a:r>
              <a:rPr lang="en-US" altLang="zh-TW" sz="2000" dirty="0">
                <a:solidFill>
                  <a:srgbClr val="008400"/>
                </a:solidFill>
                <a:latin typeface="Menlo" panose="020B0609030804020204" pitchFamily="49" charset="0"/>
              </a:rPr>
              <a:t>signal context information that was saved on the user-	space</a:t>
            </a:r>
            <a:r>
              <a:rPr lang="zh-TW" altLang="en-US" sz="2000" dirty="0">
                <a:solidFill>
                  <a:srgbClr val="0084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2000" dirty="0">
                <a:solidFill>
                  <a:srgbClr val="008400"/>
                </a:solidFill>
                <a:latin typeface="Menlo" panose="020B0609030804020204" pitchFamily="49" charset="0"/>
              </a:rPr>
              <a:t>stack by the kernel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008400"/>
                </a:solidFill>
                <a:latin typeface="Menlo" panose="020B0609030804020204" pitchFamily="49" charset="0"/>
              </a:rPr>
              <a:t> </a:t>
            </a:r>
            <a:r>
              <a:rPr lang="en-US" altLang="zh-TW" sz="2000" dirty="0" err="1">
                <a:solidFill>
                  <a:srgbClr val="008400"/>
                </a:solidFill>
                <a:latin typeface="Menlo" panose="020B0609030804020204" pitchFamily="49" charset="0"/>
              </a:rPr>
              <a:t>ucontext_t</a:t>
            </a:r>
            <a:r>
              <a:rPr lang="zh-TW" altLang="en-US" sz="2000" dirty="0">
                <a:solidFill>
                  <a:srgbClr val="008400"/>
                </a:solidFill>
                <a:latin typeface="Menlo" panose="020B0609030804020204" pitchFamily="49" charset="0"/>
              </a:rPr>
              <a:t>：與硬體相關，不具有可移植性，例如：</a:t>
            </a:r>
            <a:r>
              <a:rPr lang="en-US" altLang="zh-TW" sz="2000" dirty="0">
                <a:solidFill>
                  <a:srgbClr val="008400"/>
                </a:solidFill>
                <a:latin typeface="Menlo" panose="020B0609030804020204" pitchFamily="49" charset="0"/>
              </a:rPr>
              <a:t>AX, BX, CX...</a:t>
            </a:r>
            <a:r>
              <a:rPr lang="zh-TW" altLang="en-US" sz="2000" dirty="0">
                <a:solidFill>
                  <a:srgbClr val="008400"/>
                </a:solidFill>
                <a:latin typeface="Menlo" panose="020B0609030804020204" pitchFamily="49" charset="0"/>
              </a:rPr>
              <a:t>暫存器</a:t>
            </a:r>
          </a:p>
          <a:p>
            <a:pPr marL="0" indent="0">
              <a:buNone/>
            </a:pPr>
            <a:r>
              <a:rPr lang="zh-TW" altLang="en-US" sz="2000" dirty="0">
                <a:solidFill>
                  <a:srgbClr val="008400"/>
                </a:solidFill>
                <a:latin typeface="Menlo" panose="020B0609030804020204" pitchFamily="49" charset="0"/>
              </a:rPr>
              <a:t> </a:t>
            </a:r>
            <a:r>
              <a:rPr lang="en-US" altLang="zh-TW" sz="2000" dirty="0" err="1">
                <a:solidFill>
                  <a:srgbClr val="008400"/>
                </a:solidFill>
                <a:latin typeface="Menlo" panose="020B0609030804020204" pitchFamily="49" charset="0"/>
              </a:rPr>
              <a:t>siginfo_t</a:t>
            </a:r>
            <a:r>
              <a:rPr lang="zh-TW" altLang="en-US" sz="2000" dirty="0">
                <a:solidFill>
                  <a:srgbClr val="008400"/>
                </a:solidFill>
                <a:latin typeface="Menlo" panose="020B0609030804020204" pitchFamily="49" charset="0"/>
              </a:rPr>
              <a:t>：下一張投影片介紹</a:t>
            </a:r>
          </a:p>
          <a:p>
            <a:pPr marL="0" indent="0">
              <a:buNone/>
            </a:pPr>
            <a:r>
              <a:rPr lang="zh-TW" altLang="en-US" sz="2000" dirty="0">
                <a:solidFill>
                  <a:srgbClr val="008400"/>
                </a:solidFill>
                <a:latin typeface="Menlo" panose="020B0609030804020204" pitchFamily="49" charset="0"/>
              </a:rPr>
              <a:t> *</a:t>
            </a:r>
            <a:r>
              <a:rPr lang="en-US" altLang="zh-TW" sz="2000" dirty="0">
                <a:solidFill>
                  <a:srgbClr val="008400"/>
                </a:solidFill>
                <a:latin typeface="Menlo" panose="020B0609030804020204" pitchFamily="49" charset="0"/>
              </a:rPr>
              <a:t>/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handler(</a:t>
            </a:r>
            <a:r>
              <a:rPr lang="en-US" altLang="zh-TW" sz="20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sig, </a:t>
            </a:r>
            <a:r>
              <a:rPr lang="en-US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siginfo_t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*info, </a:t>
            </a:r>
            <a:r>
              <a:rPr lang="en-US" altLang="zh-TW" sz="2000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*</a:t>
            </a:r>
            <a:r>
              <a:rPr lang="en-US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ucontext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2000" dirty="0">
                <a:solidFill>
                  <a:srgbClr val="008400"/>
                </a:solidFill>
                <a:latin typeface="Menlo" panose="020B0609030804020204" pitchFamily="49" charset="0"/>
              </a:rPr>
              <a:t>/*...*/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61935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siginfo_t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siginfo_t {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  si_signo;     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/* Signal number */</a:t>
            </a:r>
            <a:endParaRPr lang="is-IS" altLang="zh-TW" dirty="0">
              <a:solidFill>
                <a:srgbClr val="000000"/>
              </a:solidFill>
              <a:latin typeface="Menlo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  si_errno;     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/* An errno value */</a:t>
            </a:r>
            <a:endParaRPr lang="is-IS" altLang="zh-TW" dirty="0">
              <a:solidFill>
                <a:srgbClr val="000000"/>
              </a:solidFill>
              <a:latin typeface="Menlo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  si_code;      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/* Signal code */</a:t>
            </a:r>
            <a:endParaRPr lang="is-IS" altLang="zh-TW" dirty="0">
              <a:solidFill>
                <a:srgbClr val="000000"/>
              </a:solidFill>
              <a:latin typeface="Menlo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  si_trapno;    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/* Trap number that caused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                            hardware-generated signal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                            (unused on most architectures) */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pid_t    si_pid;       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/* Sending process ID */</a:t>
            </a:r>
            <a:endParaRPr lang="is-IS" altLang="zh-TW" dirty="0">
              <a:solidFill>
                <a:srgbClr val="000000"/>
              </a:solidFill>
              <a:latin typeface="Menlo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uid_t    si_uid;       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/* Real user ID of sending process */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  si_status;    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/* Exit value or signal */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b="1" dirty="0">
                <a:solidFill>
                  <a:srgbClr val="000000"/>
                </a:solidFill>
                <a:latin typeface="Menlo" charset="0"/>
              </a:rPr>
              <a:t>    clock_t  si_utime;     </a:t>
            </a:r>
            <a:r>
              <a:rPr lang="is-IS" altLang="zh-TW" b="1" dirty="0">
                <a:solidFill>
                  <a:srgbClr val="008400"/>
                </a:solidFill>
                <a:latin typeface="Menlo" charset="0"/>
              </a:rPr>
              <a:t>/* User time consumed */</a:t>
            </a:r>
            <a:endParaRPr lang="is-IS" altLang="zh-TW" b="1" dirty="0">
              <a:solidFill>
                <a:srgbClr val="000000"/>
              </a:solidFill>
              <a:latin typeface="Menlo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is-IS" altLang="zh-TW" b="1" dirty="0">
                <a:solidFill>
                  <a:srgbClr val="000000"/>
                </a:solidFill>
                <a:latin typeface="Menlo" charset="0"/>
              </a:rPr>
              <a:t>    clock_t  si_stime;     </a:t>
            </a:r>
            <a:r>
              <a:rPr lang="is-IS" altLang="zh-TW" b="1" dirty="0">
                <a:solidFill>
                  <a:srgbClr val="008400"/>
                </a:solidFill>
                <a:latin typeface="Menlo" charset="0"/>
              </a:rPr>
              <a:t>/* System time consumed */</a:t>
            </a:r>
            <a:endParaRPr lang="is-IS" altLang="zh-TW" b="1" dirty="0">
              <a:solidFill>
                <a:srgbClr val="000000"/>
              </a:solidFill>
              <a:latin typeface="Menlo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sigval_t si_value;     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/* Signal value */</a:t>
            </a:r>
            <a:endParaRPr lang="is-IS" altLang="zh-TW" dirty="0">
              <a:solidFill>
                <a:srgbClr val="000000"/>
              </a:solidFill>
              <a:latin typeface="Menlo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  si_int;       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/* POSIX.1b signal */</a:t>
            </a:r>
            <a:endParaRPr lang="is-IS" altLang="zh-TW" dirty="0">
              <a:solidFill>
                <a:srgbClr val="000000"/>
              </a:solidFill>
              <a:latin typeface="Menlo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void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*si_ptr;       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/* POSIX.1b signal */</a:t>
            </a:r>
            <a:endParaRPr lang="is-IS" altLang="zh-TW" dirty="0">
              <a:solidFill>
                <a:srgbClr val="000000"/>
              </a:solidFill>
              <a:latin typeface="Menlo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  si_overrun;   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/* Timer overrun count;</a:t>
            </a:r>
            <a:endParaRPr lang="is-IS" altLang="zh-TW" dirty="0">
              <a:solidFill>
                <a:srgbClr val="000000"/>
              </a:solidFill>
              <a:latin typeface="Menlo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                            POSIX.1b timers */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  si_timerid;   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/* Timer ID; POSIX.1b timers */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void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*si_addr;      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/* Memory location which caused fault */</a:t>
            </a:r>
          </a:p>
        </p:txBody>
      </p:sp>
    </p:spTree>
    <p:extLst>
      <p:ext uri="{BB962C8B-B14F-4D97-AF65-F5344CB8AC3E}">
        <p14:creationId xmlns:p14="http://schemas.microsoft.com/office/powerpoint/2010/main" val="35738468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siginfo_t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514350" indent="-514350">
              <a:buFont typeface="+mj-lt"/>
              <a:buAutoNum type="arabicPeriod" startAt="20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long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     si_band;      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/* Band event (was int in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                            glibc 2.3.2 and earlier) */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  si_fd;        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/* File descriptor */</a:t>
            </a:r>
            <a:endParaRPr lang="is-IS" altLang="zh-TW" dirty="0">
              <a:solidFill>
                <a:srgbClr val="000000"/>
              </a:solidFill>
              <a:latin typeface="Menlo" charset="0"/>
            </a:endParaRPr>
          </a:p>
          <a:p>
            <a:pPr marL="514350" indent="-514350">
              <a:buFont typeface="+mj-lt"/>
              <a:buAutoNum type="arabicPeriod" startAt="20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short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si_addr_lsb;  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/* Least significant bit of address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                            (since Linux 2.6.32) */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void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*si_lower;     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/* Lower bound when address violation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                            occurred (since Linux 3.19) */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void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*si_upper;     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/* Upper bound when address violation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                            occurred (since Linux 3.19) */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  si_pkey;      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/* Protection key on PTE that caused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                            fault (since Linux 4.6) */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void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*si_call_addr; 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/* Address of system call instruction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                            (since Linux 3.5) */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  si_syscall;   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/* Number of attempted system call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                            (since Linux 3.5) */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unsigned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 si_arch;  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/* Architecture of attempted system call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                            (since Linux 3.5) */</a:t>
            </a:r>
          </a:p>
          <a:p>
            <a:pPr marL="514350" indent="-514350">
              <a:buFont typeface="+mj-lt"/>
              <a:buAutoNum type="arabicPeriod" startAt="20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3684522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/>
              <a:t>sa_flags</a:t>
            </a:r>
          </a:p>
        </p:txBody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err="1"/>
              <a:t>sa_flags</a:t>
            </a:r>
            <a:endParaRPr lang="en-US" altLang="zh-TW" dirty="0"/>
          </a:p>
          <a:p>
            <a:pPr lvl="1"/>
            <a:r>
              <a:rPr lang="en-US" altLang="zh-TW" dirty="0">
                <a:latin typeface="Consolas"/>
                <a:cs typeface="Consolas"/>
              </a:rPr>
              <a:t>SA_NOCLDSTOP</a:t>
            </a:r>
          </a:p>
          <a:p>
            <a:pPr lvl="1"/>
            <a:r>
              <a:rPr lang="en-US" altLang="zh-TW" dirty="0">
                <a:latin typeface="Consolas"/>
                <a:cs typeface="Consolas"/>
              </a:rPr>
              <a:t>SA_NOCLDWAIT</a:t>
            </a:r>
          </a:p>
          <a:p>
            <a:pPr lvl="2"/>
            <a:r>
              <a:rPr lang="en-US" altLang="zh-TW" dirty="0">
                <a:solidFill>
                  <a:srgbClr val="C00000"/>
                </a:solidFill>
                <a:latin typeface="Consolas"/>
                <a:cs typeface="Consolas"/>
              </a:rPr>
              <a:t>If </a:t>
            </a:r>
            <a:r>
              <a:rPr lang="en-US" altLang="zh-TW" dirty="0" err="1">
                <a:solidFill>
                  <a:srgbClr val="C00000"/>
                </a:solidFill>
                <a:latin typeface="Consolas"/>
                <a:cs typeface="Consolas"/>
              </a:rPr>
              <a:t>signum</a:t>
            </a:r>
            <a:r>
              <a:rPr lang="en-US" altLang="zh-TW" dirty="0">
                <a:solidFill>
                  <a:srgbClr val="C00000"/>
                </a:solidFill>
                <a:latin typeface="Consolas"/>
                <a:cs typeface="Consolas"/>
              </a:rPr>
              <a:t> is SIGCHLD, do not transform children into zombies when  they  terminate.</a:t>
            </a:r>
          </a:p>
          <a:p>
            <a:pPr lvl="1"/>
            <a:r>
              <a:rPr lang="en-US" altLang="zh-TW" dirty="0">
                <a:latin typeface="Consolas"/>
                <a:cs typeface="Consolas"/>
              </a:rPr>
              <a:t>SA_NODEFER</a:t>
            </a:r>
          </a:p>
          <a:p>
            <a:pPr lvl="1"/>
            <a:r>
              <a:rPr lang="en-US" altLang="zh-TW" dirty="0">
                <a:latin typeface="Consolas"/>
                <a:cs typeface="Consolas"/>
              </a:rPr>
              <a:t>SA_ONSTACK</a:t>
            </a:r>
          </a:p>
          <a:p>
            <a:pPr lvl="1"/>
            <a:r>
              <a:rPr lang="en-US" altLang="zh-TW" dirty="0">
                <a:latin typeface="Consolas"/>
                <a:cs typeface="Consolas"/>
              </a:rPr>
              <a:t>SA_RESETHAND</a:t>
            </a:r>
          </a:p>
          <a:p>
            <a:pPr lvl="1"/>
            <a:r>
              <a:rPr lang="en-US" altLang="zh-TW" b="1" dirty="0">
                <a:solidFill>
                  <a:srgbClr val="C00000"/>
                </a:solidFill>
                <a:latin typeface="Consolas"/>
                <a:cs typeface="Consolas"/>
              </a:rPr>
              <a:t>SA_RESTART</a:t>
            </a:r>
          </a:p>
          <a:p>
            <a:pPr lvl="1"/>
            <a:r>
              <a:rPr lang="en-US" altLang="zh-TW" b="1" dirty="0">
                <a:solidFill>
                  <a:srgbClr val="C00000"/>
                </a:solidFill>
                <a:latin typeface="Consolas"/>
                <a:cs typeface="Consolas"/>
              </a:rPr>
              <a:t>SA_RESTORER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nsolas"/>
                <a:cs typeface="Consolas"/>
              </a:rPr>
              <a:t>SA_SIGINFO</a:t>
            </a:r>
          </a:p>
          <a:p>
            <a:r>
              <a:rPr lang="zh-TW" altLang="en-US" dirty="0">
                <a:latin typeface="Consolas"/>
                <a:cs typeface="Consolas"/>
              </a:rPr>
              <a:t>紅色粗體字表示</a:t>
            </a:r>
            <a:r>
              <a:rPr lang="en-US" altLang="zh-TW" dirty="0">
                <a:latin typeface="Consolas"/>
                <a:cs typeface="Consolas"/>
              </a:rPr>
              <a:t>signal</a:t>
            </a:r>
            <a:r>
              <a:rPr lang="zh-TW" altLang="en-US" dirty="0">
                <a:latin typeface="Consolas"/>
                <a:cs typeface="Consolas"/>
              </a:rPr>
              <a:t>預設使用的</a:t>
            </a:r>
            <a:r>
              <a:rPr lang="en-US" altLang="zh-TW" dirty="0">
                <a:latin typeface="Consolas"/>
                <a:cs typeface="Consolas"/>
              </a:rPr>
              <a:t>options</a:t>
            </a:r>
          </a:p>
        </p:txBody>
      </p:sp>
    </p:spTree>
    <p:extLst>
      <p:ext uri="{BB962C8B-B14F-4D97-AF65-F5344CB8AC3E}">
        <p14:creationId xmlns:p14="http://schemas.microsoft.com/office/powerpoint/2010/main" val="226208010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BCAA0E-287D-D747-9BEB-08F9815A7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小結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9C9CFC-77D3-5E40-86F1-E0EEE8374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如果確定程式碼只會在</a:t>
            </a:r>
            <a:r>
              <a:rPr kumimoji="1" lang="en-US" altLang="zh-TW" dirty="0"/>
              <a:t>Linux</a:t>
            </a:r>
            <a:r>
              <a:rPr kumimoji="1" lang="zh-CN" altLang="en-US" dirty="0"/>
              <a:t>上執行，那麼</a:t>
            </a:r>
            <a:r>
              <a:rPr kumimoji="1" lang="en-US" altLang="zh-CN" dirty="0"/>
              <a:t>signal</a:t>
            </a:r>
            <a:r>
              <a:rPr kumimoji="1" lang="zh-CN" altLang="en-US" dirty="0"/>
              <a:t>是一個比較簡單的方法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en-US" altLang="zh-TW" dirty="0" err="1"/>
              <a:t>singal_handler</a:t>
            </a:r>
            <a:r>
              <a:rPr kumimoji="1" lang="zh-CN" altLang="en-US" dirty="0"/>
              <a:t>中能夠呼叫的函數有限，因此可以將主要的處理丟回給主迴圈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編號</a:t>
            </a:r>
            <a:r>
              <a:rPr kumimoji="1" lang="en-US" altLang="zh-CN" dirty="0"/>
              <a:t>1~31</a:t>
            </a:r>
            <a:r>
              <a:rPr kumimoji="1" lang="zh-CN" altLang="en-US" dirty="0"/>
              <a:t>的</a:t>
            </a:r>
            <a:r>
              <a:rPr kumimoji="1" lang="en-US" altLang="zh-CN" dirty="0"/>
              <a:t>signal</a:t>
            </a:r>
            <a:r>
              <a:rPr kumimoji="1" lang="zh-CN" altLang="en-US" dirty="0"/>
              <a:t>不是「可靠的」</a:t>
            </a:r>
            <a:r>
              <a:rPr kumimoji="1" lang="en-US" altLang="zh-CN" dirty="0"/>
              <a:t>signal</a:t>
            </a:r>
            <a:r>
              <a:rPr kumimoji="1" lang="zh-CN" altLang="en-US" dirty="0"/>
              <a:t>，請注意「可靠」的含義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可以使用</a:t>
            </a:r>
            <a:r>
              <a:rPr kumimoji="1" lang="en-US" altLang="zh-CN" dirty="0" err="1"/>
              <a:t>signalfd</a:t>
            </a:r>
            <a:r>
              <a:rPr kumimoji="1" lang="zh-CN" altLang="en-US" dirty="0"/>
              <a:t>配合</a:t>
            </a:r>
            <a:r>
              <a:rPr kumimoji="1" lang="en-US" altLang="zh-CN" dirty="0" err="1"/>
              <a:t>epoll</a:t>
            </a:r>
            <a:r>
              <a:rPr kumimoji="1" lang="zh-CN" altLang="en-US" dirty="0"/>
              <a:t>同步化</a:t>
            </a:r>
            <a:r>
              <a:rPr kumimoji="1" lang="en-US" altLang="zh-CN" dirty="0"/>
              <a:t>signal</a:t>
            </a:r>
            <a:r>
              <a:rPr kumimoji="1" lang="zh-CN" altLang="en-US" dirty="0"/>
              <a:t>和其他</a:t>
            </a:r>
            <a:r>
              <a:rPr kumimoji="1" lang="en-US" altLang="zh-CN" dirty="0"/>
              <a:t>I/O</a:t>
            </a:r>
            <a:r>
              <a:rPr kumimoji="1" lang="zh-CN" altLang="en-US" dirty="0"/>
              <a:t>的處理，</a:t>
            </a:r>
            <a:r>
              <a:rPr kumimoji="1" lang="en-US" altLang="zh-CN" dirty="0" err="1"/>
              <a:t>signalfd</a:t>
            </a:r>
            <a:r>
              <a:rPr kumimoji="1" lang="zh-CN" altLang="en-US" dirty="0"/>
              <a:t>是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獨有的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en-US" altLang="zh-TW" dirty="0" err="1"/>
              <a:t>sigaction</a:t>
            </a:r>
            <a:r>
              <a:rPr kumimoji="1" lang="zh-CN" altLang="en-US" dirty="0"/>
              <a:t>除了具有跨平台的優勢以外，</a:t>
            </a:r>
            <a:r>
              <a:rPr kumimoji="1" lang="en-US" altLang="zh-CN" dirty="0" err="1"/>
              <a:t>siginfo_t</a:t>
            </a:r>
            <a:r>
              <a:rPr kumimoji="1" lang="zh-CN" altLang="en-US" dirty="0"/>
              <a:t>也有較多的訊息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73173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作業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zh-CN" altLang="en-US" dirty="0"/>
              <a:t>修改</a:t>
            </a:r>
            <a:r>
              <a:rPr kumimoji="1" lang="en-US" altLang="zh-CN" dirty="0" err="1"/>
              <a:t>shell_sigfd.c</a:t>
            </a:r>
            <a:r>
              <a:rPr kumimoji="1" lang="zh-CN" altLang="en-US" dirty="0"/>
              <a:t>，完成相同的功能，但是使用</a:t>
            </a:r>
            <a:r>
              <a:rPr kumimoji="1" lang="en-US" altLang="zh-CN" dirty="0" err="1"/>
              <a:t>sigaction</a:t>
            </a:r>
            <a:r>
              <a:rPr kumimoji="1" lang="en-US" altLang="zh-CN" dirty="0"/>
              <a:t>()</a:t>
            </a:r>
            <a:r>
              <a:rPr kumimoji="1" lang="zh-CN" altLang="en-US" dirty="0"/>
              <a:t>實作</a:t>
            </a:r>
            <a:endParaRPr kumimoji="1" lang="en-US" altLang="zh-CN" dirty="0"/>
          </a:p>
          <a:p>
            <a:r>
              <a:rPr kumimoji="1" lang="zh-CN" altLang="en-US" dirty="0"/>
              <a:t>執行檔名稱必須是</a:t>
            </a:r>
            <a:r>
              <a:rPr kumimoji="1" lang="en-US" altLang="zh-CN" dirty="0" err="1"/>
              <a:t>shell_sigaction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5002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kill function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sz="3600" dirty="0"/>
              <a:t>Permission to send signals:</a:t>
            </a:r>
          </a:p>
          <a:p>
            <a:pPr lvl="1">
              <a:lnSpc>
                <a:spcPct val="150000"/>
              </a:lnSpc>
            </a:pPr>
            <a:r>
              <a:rPr lang="en-US" altLang="zh-TW" sz="2800" dirty="0" err="1"/>
              <a:t>Superuser</a:t>
            </a:r>
            <a:r>
              <a:rPr lang="en-US" altLang="zh-TW" sz="2800" dirty="0"/>
              <a:t>: to any process</a:t>
            </a:r>
          </a:p>
          <a:p>
            <a:pPr lvl="1">
              <a:lnSpc>
                <a:spcPct val="150000"/>
              </a:lnSpc>
            </a:pPr>
            <a:r>
              <a:rPr lang="en-US" altLang="zh-TW" sz="2800" dirty="0"/>
              <a:t>Others: real/effective ID of sender must be equal to real/effective ID of receiver</a:t>
            </a:r>
          </a:p>
        </p:txBody>
      </p:sp>
    </p:spTree>
    <p:extLst>
      <p:ext uri="{BB962C8B-B14F-4D97-AF65-F5344CB8AC3E}">
        <p14:creationId xmlns:p14="http://schemas.microsoft.com/office/powerpoint/2010/main" val="3060309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list_sig.c</a:t>
            </a:r>
            <a:r>
              <a:rPr kumimoji="1" lang="zh-TW" altLang="en-US" dirty="0"/>
              <a:t>：列印所有可註冊的</a:t>
            </a:r>
            <a:r>
              <a:rPr kumimoji="1" lang="en-US" altLang="zh-TW" dirty="0"/>
              <a:t>signal</a:t>
            </a:r>
            <a:endParaRPr kumimoji="1"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b="1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TW" b="1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b="1" dirty="0" err="1">
                <a:solidFill>
                  <a:srgbClr val="000000"/>
                </a:solidFill>
                <a:latin typeface="Menlo-Regular" charset="0"/>
              </a:rPr>
              <a:t>sighandler</a:t>
            </a:r>
            <a:r>
              <a:rPr lang="en-US" altLang="zh-TW" b="1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TW" b="1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en-US" altLang="zh-TW" b="1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b="1" dirty="0" err="1">
                <a:solidFill>
                  <a:srgbClr val="000000"/>
                </a:solidFill>
                <a:latin typeface="Menlo-Regular" charset="0"/>
              </a:rPr>
              <a:t>signumber</a:t>
            </a:r>
            <a:r>
              <a:rPr lang="en-US" altLang="zh-TW" b="1" dirty="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printf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"get a signal named '%d', '%s'\n"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,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         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signumber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sys_siglist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signumber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]);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pPr marL="514350" indent="-514350">
              <a:buFont typeface="+mj-lt"/>
              <a:buAutoNum type="arabicPeriod"/>
            </a:pPr>
            <a:endParaRPr lang="en-US" altLang="zh-TW" dirty="0">
              <a:solidFill>
                <a:srgbClr val="000000"/>
              </a:solidFill>
              <a:latin typeface="Menlo-Regular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main(</a:t>
            </a:r>
            <a:r>
              <a:rPr lang="en-US" altLang="zh-TW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argc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TW" dirty="0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**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argv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altLang="zh-TW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sig_exist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en-US" altLang="zh-TW" dirty="0">
                <a:solidFill>
                  <a:srgbClr val="1C00CF"/>
                </a:solidFill>
                <a:latin typeface="Menlo-Regular" charset="0"/>
              </a:rPr>
              <a:t>100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];</a:t>
            </a:r>
          </a:p>
          <a:p>
            <a:pPr marL="514350" indent="-514350">
              <a:buFont typeface="+mj-lt"/>
              <a:buAutoNum type="arabicPeriod"/>
            </a:pP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ro-RO" altLang="zh-TW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ro-RO" altLang="zh-TW" dirty="0" err="1">
                <a:solidFill>
                  <a:srgbClr val="000000"/>
                </a:solidFill>
                <a:latin typeface="Menlo-Regular" charset="0"/>
              </a:rPr>
              <a:t>idx</a:t>
            </a: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ro-RO" altLang="zh-TW" dirty="0">
                <a:solidFill>
                  <a:srgbClr val="1C00CF"/>
                </a:solidFill>
                <a:latin typeface="Menlo-Regular" charset="0"/>
              </a:rPr>
              <a:t>0</a:t>
            </a: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altLang="zh-TW" dirty="0">
                <a:solidFill>
                  <a:srgbClr val="AA0D91"/>
                </a:solidFill>
                <a:latin typeface="Menlo-Regular" charset="0"/>
              </a:rPr>
              <a:t>for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idx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TW" dirty="0">
                <a:solidFill>
                  <a:srgbClr val="1C00CF"/>
                </a:solidFill>
                <a:latin typeface="Menlo-Regular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; 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idx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&lt; </a:t>
            </a:r>
            <a:r>
              <a:rPr lang="en-US" altLang="zh-TW" dirty="0">
                <a:solidFill>
                  <a:srgbClr val="1C00CF"/>
                </a:solidFill>
                <a:latin typeface="Menlo-Regular" charset="0"/>
              </a:rPr>
              <a:t>100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; 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idx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++)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TW" dirty="0">
                <a:solidFill>
                  <a:srgbClr val="AA0D91"/>
                </a:solidFill>
                <a:latin typeface="Menlo-Regular" charset="0"/>
              </a:rPr>
              <a:t>if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TW" b="1" dirty="0">
                <a:solidFill>
                  <a:srgbClr val="000000"/>
                </a:solidFill>
                <a:latin typeface="Menlo-Regular" charset="0"/>
              </a:rPr>
              <a:t>signal(</a:t>
            </a:r>
            <a:r>
              <a:rPr lang="en-US" altLang="zh-TW" b="1" dirty="0" err="1">
                <a:solidFill>
                  <a:srgbClr val="000000"/>
                </a:solidFill>
                <a:latin typeface="Menlo-Regular" charset="0"/>
              </a:rPr>
              <a:t>idx</a:t>
            </a:r>
            <a:r>
              <a:rPr lang="en-US" altLang="zh-TW" b="1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TW" b="1" dirty="0" err="1">
                <a:solidFill>
                  <a:srgbClr val="000000"/>
                </a:solidFill>
                <a:latin typeface="Menlo-Regular" charset="0"/>
              </a:rPr>
              <a:t>sighandler</a:t>
            </a:r>
            <a:r>
              <a:rPr lang="en-US" altLang="zh-TW" b="1" dirty="0">
                <a:solidFill>
                  <a:srgbClr val="000000"/>
                </a:solidFill>
                <a:latin typeface="Menlo-Regular" charset="0"/>
              </a:rPr>
              <a:t>)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== SIG_ERR) {</a:t>
            </a:r>
          </a:p>
        </p:txBody>
      </p:sp>
    </p:spTree>
    <p:extLst>
      <p:ext uri="{BB962C8B-B14F-4D97-AF65-F5344CB8AC3E}">
        <p14:creationId xmlns:p14="http://schemas.microsoft.com/office/powerpoint/2010/main" val="3896624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list_sig.c</a:t>
            </a:r>
            <a:r>
              <a:rPr kumimoji="1" lang="zh-TW" altLang="en-US" dirty="0"/>
              <a:t>：列印所有可註冊的</a:t>
            </a:r>
            <a:r>
              <a:rPr kumimoji="1" lang="en-US" altLang="zh-TW" dirty="0"/>
              <a:t>signal</a:t>
            </a:r>
            <a:endParaRPr kumimoji="1"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altLang="zh-TW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de-DE" altLang="zh-TW" dirty="0" err="1">
                <a:solidFill>
                  <a:srgbClr val="000000"/>
                </a:solidFill>
                <a:latin typeface="Menlo-Regular" charset="0"/>
              </a:rPr>
              <a:t>sig_exist</a:t>
            </a:r>
            <a:r>
              <a:rPr lang="de-DE" altLang="zh-TW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de-DE" altLang="zh-TW" dirty="0" err="1">
                <a:solidFill>
                  <a:srgbClr val="000000"/>
                </a:solidFill>
                <a:latin typeface="Menlo-Regular" charset="0"/>
              </a:rPr>
              <a:t>idx</a:t>
            </a:r>
            <a:r>
              <a:rPr lang="de-DE" altLang="zh-TW" dirty="0">
                <a:solidFill>
                  <a:srgbClr val="000000"/>
                </a:solidFill>
                <a:latin typeface="Menlo-Regular" charset="0"/>
              </a:rPr>
              <a:t>] = </a:t>
            </a:r>
            <a:r>
              <a:rPr lang="de-DE" altLang="zh-TW" dirty="0">
                <a:solidFill>
                  <a:srgbClr val="1C00CF"/>
                </a:solidFill>
                <a:latin typeface="Menlo-Regular" charset="0"/>
              </a:rPr>
              <a:t>0</a:t>
            </a:r>
            <a:r>
              <a:rPr lang="de-DE" altLang="zh-TW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       } </a:t>
            </a:r>
            <a:r>
              <a:rPr lang="en-US" altLang="zh-TW" dirty="0">
                <a:solidFill>
                  <a:srgbClr val="AA0D91"/>
                </a:solidFill>
                <a:latin typeface="Menlo-Regular" charset="0"/>
              </a:rPr>
              <a:t>else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sig_exist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idx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] = </a:t>
            </a:r>
            <a:r>
              <a:rPr lang="en-US" altLang="zh-TW" dirty="0">
                <a:solidFill>
                  <a:srgbClr val="1C00CF"/>
                </a:solidFill>
                <a:latin typeface="Menlo-Regular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de-DE" altLang="zh-TW" dirty="0">
                <a:solidFill>
                  <a:srgbClr val="000000"/>
                </a:solidFill>
                <a:latin typeface="Menlo-Regular" charset="0"/>
              </a:rPr>
              <a:t>        }</a:t>
            </a:r>
          </a:p>
          <a:p>
            <a:pPr marL="514350" indent="-514350">
              <a:buFont typeface="+mj-lt"/>
              <a:buAutoNum type="arabicPeriod"/>
            </a:pPr>
            <a:r>
              <a:rPr lang="de-DE" altLang="zh-TW" dirty="0">
                <a:solidFill>
                  <a:srgbClr val="000000"/>
                </a:solidFill>
                <a:latin typeface="Menlo-Regular" charset="0"/>
              </a:rPr>
              <a:t>    }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altLang="zh-TW" dirty="0">
                <a:solidFill>
                  <a:srgbClr val="AA0D91"/>
                </a:solidFill>
                <a:latin typeface="Menlo-Regular" charset="0"/>
              </a:rPr>
              <a:t>for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idx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TW" dirty="0">
                <a:solidFill>
                  <a:srgbClr val="1C00CF"/>
                </a:solidFill>
                <a:latin typeface="Menlo-Regular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; 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idx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&lt; </a:t>
            </a:r>
            <a:r>
              <a:rPr lang="en-US" altLang="zh-TW" dirty="0">
                <a:solidFill>
                  <a:srgbClr val="1C00CF"/>
                </a:solidFill>
                <a:latin typeface="Menlo-Regular" charset="0"/>
              </a:rPr>
              <a:t>100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; 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idx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++)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TW" dirty="0">
                <a:solidFill>
                  <a:srgbClr val="AA0D91"/>
                </a:solidFill>
                <a:latin typeface="Menlo-Regular" charset="0"/>
              </a:rPr>
              <a:t>if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sig_exist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idx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] == </a:t>
            </a:r>
            <a:r>
              <a:rPr lang="en-US" altLang="zh-TW" dirty="0">
                <a:solidFill>
                  <a:srgbClr val="1C00CF"/>
                </a:solidFill>
                <a:latin typeface="Menlo-Regular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it-IT" altLang="zh-TW" b="1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it-IT" altLang="zh-TW" b="1" dirty="0" err="1">
                <a:solidFill>
                  <a:srgbClr val="000000"/>
                </a:solidFill>
                <a:latin typeface="Menlo-Regular" charset="0"/>
              </a:rPr>
              <a:t>printf</a:t>
            </a:r>
            <a:r>
              <a:rPr lang="it-IT" altLang="zh-TW" b="1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it-IT" altLang="zh-TW" b="1" dirty="0">
                <a:solidFill>
                  <a:srgbClr val="C41A16"/>
                </a:solidFill>
                <a:latin typeface="Menlo-Regular" charset="0"/>
              </a:rPr>
              <a:t>"%2d %</a:t>
            </a:r>
            <a:r>
              <a:rPr lang="it-IT" altLang="zh-TW" b="1" dirty="0" err="1">
                <a:solidFill>
                  <a:srgbClr val="C41A16"/>
                </a:solidFill>
                <a:latin typeface="Menlo-Regular" charset="0"/>
              </a:rPr>
              <a:t>s</a:t>
            </a:r>
            <a:r>
              <a:rPr lang="it-IT" altLang="zh-TW" b="1" dirty="0">
                <a:solidFill>
                  <a:srgbClr val="C41A16"/>
                </a:solidFill>
                <a:latin typeface="Menlo-Regular" charset="0"/>
              </a:rPr>
              <a:t>\</a:t>
            </a:r>
            <a:r>
              <a:rPr lang="it-IT" altLang="zh-TW" b="1" dirty="0" err="1">
                <a:solidFill>
                  <a:srgbClr val="C41A16"/>
                </a:solidFill>
                <a:latin typeface="Menlo-Regular" charset="0"/>
              </a:rPr>
              <a:t>n</a:t>
            </a:r>
            <a:r>
              <a:rPr lang="it-IT" altLang="zh-TW" b="1" dirty="0">
                <a:solidFill>
                  <a:srgbClr val="C41A16"/>
                </a:solidFill>
                <a:latin typeface="Menlo-Regular" charset="0"/>
              </a:rPr>
              <a:t>"</a:t>
            </a:r>
            <a:r>
              <a:rPr lang="it-IT" altLang="zh-TW" b="1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it-IT" altLang="zh-TW" b="1" dirty="0" err="1">
                <a:solidFill>
                  <a:srgbClr val="000000"/>
                </a:solidFill>
                <a:latin typeface="Menlo-Regular" charset="0"/>
              </a:rPr>
              <a:t>idx</a:t>
            </a:r>
            <a:r>
              <a:rPr lang="it-IT" altLang="zh-TW" b="1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it-IT" altLang="zh-TW" b="1" dirty="0" err="1">
                <a:solidFill>
                  <a:srgbClr val="000000"/>
                </a:solidFill>
                <a:latin typeface="Menlo-Regular" charset="0"/>
              </a:rPr>
              <a:t>sys_siglist</a:t>
            </a:r>
            <a:r>
              <a:rPr lang="it-IT" altLang="zh-TW" b="1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it-IT" altLang="zh-TW" b="1" dirty="0" err="1">
                <a:solidFill>
                  <a:srgbClr val="000000"/>
                </a:solidFill>
                <a:latin typeface="Menlo-Regular" charset="0"/>
              </a:rPr>
              <a:t>idx</a:t>
            </a:r>
            <a:r>
              <a:rPr lang="it-IT" altLang="zh-TW" b="1" dirty="0">
                <a:solidFill>
                  <a:srgbClr val="000000"/>
                </a:solidFill>
                <a:latin typeface="Menlo-Regular" charset="0"/>
              </a:rPr>
              <a:t>]);</a:t>
            </a:r>
          </a:p>
          <a:p>
            <a:pPr marL="514350" indent="-514350">
              <a:buFont typeface="+mj-lt"/>
              <a:buAutoNum type="arabicPeriod"/>
            </a:pPr>
            <a:r>
              <a:rPr lang="de-DE" altLang="zh-TW" dirty="0">
                <a:solidFill>
                  <a:srgbClr val="000000"/>
                </a:solidFill>
                <a:latin typeface="Menlo-Regular" charset="0"/>
              </a:rPr>
              <a:t>    }</a:t>
            </a:r>
          </a:p>
          <a:p>
            <a:pPr marL="514350" indent="-514350">
              <a:buFont typeface="+mj-lt"/>
              <a:buAutoNum type="arabicPeriod"/>
            </a:pPr>
            <a:r>
              <a:rPr lang="de-DE" altLang="zh-TW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de-DE" altLang="zh-TW" dirty="0" err="1">
                <a:solidFill>
                  <a:srgbClr val="000000"/>
                </a:solidFill>
                <a:latin typeface="Menlo-Regular" charset="0"/>
              </a:rPr>
              <a:t>printf</a:t>
            </a:r>
            <a:r>
              <a:rPr lang="de-DE" altLang="zh-TW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TW" dirty="0">
                <a:solidFill>
                  <a:srgbClr val="C41A16"/>
                </a:solidFill>
                <a:latin typeface="Menlo-Regular" charset="0"/>
              </a:rPr>
              <a:t>"</a:t>
            </a:r>
            <a:r>
              <a:rPr lang="de-DE" altLang="zh-TW" dirty="0" err="1">
                <a:solidFill>
                  <a:srgbClr val="C41A16"/>
                </a:solidFill>
                <a:latin typeface="Menlo-Regular" charset="0"/>
              </a:rPr>
              <a:t>my</a:t>
            </a:r>
            <a:r>
              <a:rPr lang="de-DE" altLang="zh-TW" dirty="0">
                <a:solidFill>
                  <a:srgbClr val="C41A16"/>
                </a:solidFill>
                <a:latin typeface="Menlo-Regular" charset="0"/>
              </a:rPr>
              <a:t> </a:t>
            </a:r>
            <a:r>
              <a:rPr lang="de-DE" altLang="zh-TW" dirty="0" err="1">
                <a:solidFill>
                  <a:srgbClr val="C41A16"/>
                </a:solidFill>
                <a:latin typeface="Menlo-Regular" charset="0"/>
              </a:rPr>
              <a:t>pid</a:t>
            </a:r>
            <a:r>
              <a:rPr lang="de-DE" altLang="zh-TW" dirty="0">
                <a:solidFill>
                  <a:srgbClr val="C41A16"/>
                </a:solidFill>
                <a:latin typeface="Menlo-Regular" charset="0"/>
              </a:rPr>
              <a:t> </a:t>
            </a:r>
            <a:r>
              <a:rPr lang="de-DE" altLang="zh-TW" dirty="0" err="1">
                <a:solidFill>
                  <a:srgbClr val="C41A16"/>
                </a:solidFill>
                <a:latin typeface="Menlo-Regular" charset="0"/>
              </a:rPr>
              <a:t>is</a:t>
            </a:r>
            <a:r>
              <a:rPr lang="de-DE" altLang="zh-TW" dirty="0">
                <a:solidFill>
                  <a:srgbClr val="C41A16"/>
                </a:solidFill>
                <a:latin typeface="Menlo-Regular" charset="0"/>
              </a:rPr>
              <a:t> %d\</a:t>
            </a:r>
            <a:r>
              <a:rPr lang="de-DE" altLang="zh-TW" dirty="0" err="1">
                <a:solidFill>
                  <a:srgbClr val="C41A16"/>
                </a:solidFill>
                <a:latin typeface="Menlo-Regular" charset="0"/>
              </a:rPr>
              <a:t>n</a:t>
            </a:r>
            <a:r>
              <a:rPr lang="de-DE" altLang="zh-TW" dirty="0">
                <a:solidFill>
                  <a:srgbClr val="C41A16"/>
                </a:solidFill>
                <a:latin typeface="Menlo-Regular" charset="0"/>
              </a:rPr>
              <a:t>"</a:t>
            </a:r>
            <a:r>
              <a:rPr lang="de-DE" altLang="zh-TW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TW" dirty="0" err="1">
                <a:solidFill>
                  <a:srgbClr val="000000"/>
                </a:solidFill>
                <a:latin typeface="Menlo-Regular" charset="0"/>
              </a:rPr>
              <a:t>getpid</a:t>
            </a:r>
            <a:r>
              <a:rPr lang="de-DE" altLang="zh-TW" dirty="0">
                <a:solidFill>
                  <a:srgbClr val="000000"/>
                </a:solidFill>
                <a:latin typeface="Menlo-Regular" charset="0"/>
              </a:rPr>
              <a:t>());</a:t>
            </a:r>
          </a:p>
          <a:p>
            <a:pPr marL="514350" indent="-514350">
              <a:buFont typeface="+mj-lt"/>
              <a:buAutoNum type="arabicPeriod"/>
            </a:pPr>
            <a:r>
              <a:rPr lang="de-DE" altLang="zh-TW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de-DE" altLang="zh-TW" dirty="0" err="1">
                <a:solidFill>
                  <a:srgbClr val="000000"/>
                </a:solidFill>
                <a:latin typeface="Menlo-Regular" charset="0"/>
              </a:rPr>
              <a:t>printf</a:t>
            </a:r>
            <a:r>
              <a:rPr lang="de-DE" altLang="zh-TW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TW" dirty="0">
                <a:solidFill>
                  <a:srgbClr val="C41A16"/>
                </a:solidFill>
                <a:latin typeface="Menlo-Regular" charset="0"/>
              </a:rPr>
              <a:t>"press </a:t>
            </a:r>
            <a:r>
              <a:rPr lang="de-DE" altLang="zh-TW" dirty="0" err="1">
                <a:solidFill>
                  <a:srgbClr val="C41A16"/>
                </a:solidFill>
                <a:latin typeface="Menlo-Regular" charset="0"/>
              </a:rPr>
              <a:t>any</a:t>
            </a:r>
            <a:r>
              <a:rPr lang="de-DE" altLang="zh-TW" dirty="0">
                <a:solidFill>
                  <a:srgbClr val="C41A16"/>
                </a:solidFill>
                <a:latin typeface="Menlo-Regular" charset="0"/>
              </a:rPr>
              <a:t> </a:t>
            </a:r>
            <a:r>
              <a:rPr lang="de-DE" altLang="zh-TW" dirty="0" err="1">
                <a:solidFill>
                  <a:srgbClr val="C41A16"/>
                </a:solidFill>
                <a:latin typeface="Menlo-Regular" charset="0"/>
              </a:rPr>
              <a:t>key</a:t>
            </a:r>
            <a:r>
              <a:rPr lang="de-DE" altLang="zh-TW" dirty="0">
                <a:solidFill>
                  <a:srgbClr val="C41A16"/>
                </a:solidFill>
                <a:latin typeface="Menlo-Regular" charset="0"/>
              </a:rPr>
              <a:t> </a:t>
            </a:r>
            <a:r>
              <a:rPr lang="de-DE" altLang="zh-TW" dirty="0" err="1">
                <a:solidFill>
                  <a:srgbClr val="C41A16"/>
                </a:solidFill>
                <a:latin typeface="Menlo-Regular" charset="0"/>
              </a:rPr>
              <a:t>to</a:t>
            </a:r>
            <a:r>
              <a:rPr lang="de-DE" altLang="zh-TW" dirty="0">
                <a:solidFill>
                  <a:srgbClr val="C41A16"/>
                </a:solidFill>
                <a:latin typeface="Menlo-Regular" charset="0"/>
              </a:rPr>
              <a:t> </a:t>
            </a:r>
            <a:r>
              <a:rPr lang="de-DE" altLang="zh-TW" dirty="0" err="1">
                <a:solidFill>
                  <a:srgbClr val="C41A16"/>
                </a:solidFill>
                <a:latin typeface="Menlo-Regular" charset="0"/>
              </a:rPr>
              <a:t>resume</a:t>
            </a:r>
            <a:r>
              <a:rPr lang="de-DE" altLang="zh-TW" dirty="0">
                <a:solidFill>
                  <a:srgbClr val="C41A16"/>
                </a:solidFill>
                <a:latin typeface="Menlo-Regular" charset="0"/>
              </a:rPr>
              <a:t>\</a:t>
            </a:r>
            <a:r>
              <a:rPr lang="de-DE" altLang="zh-TW" dirty="0" err="1">
                <a:solidFill>
                  <a:srgbClr val="C41A16"/>
                </a:solidFill>
                <a:latin typeface="Menlo-Regular" charset="0"/>
              </a:rPr>
              <a:t>n</a:t>
            </a:r>
            <a:r>
              <a:rPr lang="de-DE" altLang="zh-TW" dirty="0">
                <a:solidFill>
                  <a:srgbClr val="C41A16"/>
                </a:solidFill>
                <a:latin typeface="Menlo-Regular" charset="0"/>
              </a:rPr>
              <a:t>"</a:t>
            </a:r>
            <a:r>
              <a:rPr lang="de-DE" altLang="zh-TW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de-DE" altLang="zh-TW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de-DE" altLang="zh-TW" dirty="0" err="1">
                <a:solidFill>
                  <a:srgbClr val="000000"/>
                </a:solidFill>
                <a:latin typeface="Menlo-Regular" charset="0"/>
              </a:rPr>
              <a:t>getchar</a:t>
            </a:r>
            <a:r>
              <a:rPr lang="de-DE" altLang="zh-TW" dirty="0">
                <a:solidFill>
                  <a:srgbClr val="000000"/>
                </a:solidFill>
                <a:latin typeface="Menlo-Regular" charset="0"/>
              </a:rPr>
              <a:t>();</a:t>
            </a:r>
          </a:p>
          <a:p>
            <a:pPr marL="514350" indent="-514350">
              <a:buFont typeface="+mj-lt"/>
              <a:buAutoNum type="arabicPeriod"/>
            </a:pPr>
            <a:r>
              <a:rPr lang="de-DE" altLang="zh-TW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de-DE" altLang="zh-TW" dirty="0">
              <a:solidFill>
                <a:srgbClr val="000000"/>
              </a:solidFill>
              <a:latin typeface="Menlo-Regula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0983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FECFAC-6790-F04A-9C29-ECB59EAE5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results (MAC OS X)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7CD7DDF-EB2F-E549-9E3A-C17BFA7D7F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 1 </a:t>
            </a:r>
            <a:r>
              <a:rPr kumimoji="1" lang="en-US" altLang="zh-TW" dirty="0" err="1">
                <a:latin typeface="Consolas"/>
                <a:cs typeface="Consolas"/>
              </a:rPr>
              <a:t>Hangup</a:t>
            </a:r>
            <a:endParaRPr kumimoji="1" lang="en-US" altLang="zh-TW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 2 Interrupt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 3 Quit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 4 Illegal instruction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 5 Trace/BPT trap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 6 Abort trap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 7 EMT trap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 8 Floating point exception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10 Bus error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11 Segmentation fault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12 Bad system call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13 Broken pipe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14 Alarm clock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15 Terminated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66D55C80-0CC2-584C-B0A3-8FA6D6F8838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16 Urgent I/O condition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18 Suspended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19 Continued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20 Child exited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21 Stopped (</a:t>
            </a:r>
            <a:r>
              <a:rPr kumimoji="1" lang="en-US" altLang="zh-TW" dirty="0" err="1">
                <a:latin typeface="Consolas"/>
                <a:cs typeface="Consolas"/>
              </a:rPr>
              <a:t>tty</a:t>
            </a:r>
            <a:r>
              <a:rPr kumimoji="1" lang="en-US" altLang="zh-TW" dirty="0">
                <a:latin typeface="Consolas"/>
                <a:cs typeface="Consolas"/>
              </a:rPr>
              <a:t> input)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22 Stopped (</a:t>
            </a:r>
            <a:r>
              <a:rPr kumimoji="1" lang="en-US" altLang="zh-TW" dirty="0" err="1">
                <a:latin typeface="Consolas"/>
                <a:cs typeface="Consolas"/>
              </a:rPr>
              <a:t>tty</a:t>
            </a:r>
            <a:r>
              <a:rPr kumimoji="1" lang="en-US" altLang="zh-TW" dirty="0">
                <a:latin typeface="Consolas"/>
                <a:cs typeface="Consolas"/>
              </a:rPr>
              <a:t> output)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23 I/O possible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24 </a:t>
            </a:r>
            <a:r>
              <a:rPr kumimoji="1" lang="en-US" altLang="zh-TW" dirty="0" err="1">
                <a:latin typeface="Consolas"/>
                <a:cs typeface="Consolas"/>
              </a:rPr>
              <a:t>Cputime</a:t>
            </a:r>
            <a:r>
              <a:rPr kumimoji="1" lang="en-US" altLang="zh-TW" dirty="0">
                <a:latin typeface="Consolas"/>
                <a:cs typeface="Consolas"/>
              </a:rPr>
              <a:t> limit exceeded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25 </a:t>
            </a:r>
            <a:r>
              <a:rPr kumimoji="1" lang="en-US" altLang="zh-TW" dirty="0" err="1">
                <a:latin typeface="Consolas"/>
                <a:cs typeface="Consolas"/>
              </a:rPr>
              <a:t>Filesize</a:t>
            </a:r>
            <a:r>
              <a:rPr kumimoji="1" lang="en-US" altLang="zh-TW" dirty="0">
                <a:latin typeface="Consolas"/>
                <a:cs typeface="Consolas"/>
              </a:rPr>
              <a:t> limit exceeded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26 Virtual timer expired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27 Profiling timer expired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28 Window size changes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29 Information request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30 User defined signal 1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31 User defined signal 2</a:t>
            </a:r>
            <a:endParaRPr kumimoji="1" lang="zh-TW" altLang="en-US" dirty="0">
              <a:latin typeface="Consolas"/>
              <a:cs typeface="Consolas"/>
            </a:endParaRPr>
          </a:p>
          <a:p>
            <a:pPr marL="0" indent="0">
              <a:buNone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5054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610696-F73F-3E42-954B-9576B4AB8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results (Linux</a:t>
            </a:r>
            <a:r>
              <a:rPr kumimoji="1" lang="zh-TW" altLang="en-US" dirty="0"/>
              <a:t>，</a:t>
            </a:r>
            <a:r>
              <a:rPr kumimoji="1" lang="zh-TW" altLang="en-US" b="1" dirty="0"/>
              <a:t>不可靠信號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51A618C-3F05-8340-B691-79791CADE4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 1 </a:t>
            </a:r>
            <a:r>
              <a:rPr kumimoji="1" lang="en-US" altLang="zh-TW" dirty="0" err="1">
                <a:latin typeface="Consolas"/>
                <a:cs typeface="Consolas"/>
              </a:rPr>
              <a:t>Hangup</a:t>
            </a:r>
            <a:endParaRPr kumimoji="1" lang="en-US" altLang="zh-TW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 2 Interrupt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 3 Quit</a:t>
            </a:r>
          </a:p>
          <a:p>
            <a:pPr marL="0" indent="0">
              <a:buNone/>
            </a:pPr>
            <a:r>
              <a:rPr kumimoji="1" lang="en-US" altLang="zh-TW" dirty="0">
                <a:solidFill>
                  <a:srgbClr val="FFFF00"/>
                </a:solidFill>
                <a:latin typeface="Consolas"/>
                <a:cs typeface="Consolas"/>
              </a:rPr>
              <a:t> 4 Illegal instruction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 5 Trace/breakpoint trap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 6 Aborted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 7 Bus error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 8 Floating point exception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10 User defined signal 1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11 Segmentation fault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12 User defined signal 2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13 Broken pipe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14 Alarm clock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15 Terminated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D37D1C4-BA1A-B24D-88E5-AD469ABB32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16 Stack fault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17 Child exited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18 Continued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20 Stopped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21 Stopped (</a:t>
            </a:r>
            <a:r>
              <a:rPr kumimoji="1" lang="en-US" altLang="zh-TW" dirty="0" err="1">
                <a:latin typeface="Consolas"/>
                <a:cs typeface="Consolas"/>
              </a:rPr>
              <a:t>tty</a:t>
            </a:r>
            <a:r>
              <a:rPr kumimoji="1" lang="en-US" altLang="zh-TW" dirty="0">
                <a:latin typeface="Consolas"/>
                <a:cs typeface="Consolas"/>
              </a:rPr>
              <a:t> input)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22 Stopped (</a:t>
            </a:r>
            <a:r>
              <a:rPr kumimoji="1" lang="en-US" altLang="zh-TW" dirty="0" err="1">
                <a:latin typeface="Consolas"/>
                <a:cs typeface="Consolas"/>
              </a:rPr>
              <a:t>tty</a:t>
            </a:r>
            <a:r>
              <a:rPr kumimoji="1" lang="en-US" altLang="zh-TW" dirty="0">
                <a:latin typeface="Consolas"/>
                <a:cs typeface="Consolas"/>
              </a:rPr>
              <a:t> output)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23 Urgent I/O condition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24 CPU time limit exceeded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25 File size limit exceeded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26 Virtual timer expired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27 Profiling timer expired</a:t>
            </a:r>
          </a:p>
          <a:p>
            <a:pPr marL="0" indent="0">
              <a:buNone/>
            </a:pPr>
            <a:r>
              <a:rPr kumimoji="1" lang="en-US" altLang="zh-TW" dirty="0">
                <a:solidFill>
                  <a:srgbClr val="FFFF00"/>
                </a:solidFill>
                <a:latin typeface="Consolas"/>
                <a:cs typeface="Consolas"/>
              </a:rPr>
              <a:t>28 Window changed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29 I/O possible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30 Power failure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31 Bad system call</a:t>
            </a:r>
          </a:p>
          <a:p>
            <a:pPr marL="0" indent="0">
              <a:buNone/>
            </a:pPr>
            <a:endParaRPr kumimoji="1" lang="en-US" altLang="zh-TW" dirty="0">
              <a:latin typeface="Consolas"/>
              <a:cs typeface="Consolas"/>
            </a:endParaRPr>
          </a:p>
          <a:p>
            <a:pPr marL="0" indent="0">
              <a:buNone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665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1B3CC6-A363-C043-A3F4-B7ADB3FFC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results (Linux</a:t>
            </a:r>
            <a:r>
              <a:rPr kumimoji="1" lang="zh-TW" altLang="en-US" dirty="0"/>
              <a:t>，</a:t>
            </a:r>
            <a:r>
              <a:rPr kumimoji="1" lang="zh-TW" altLang="en-US" b="1" dirty="0"/>
              <a:t>可靠信號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741EC5D-562F-8E41-918A-7142AA5274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700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/>
              <a:t>34 (</a:t>
            </a:r>
            <a:r>
              <a:rPr kumimoji="1" lang="mr-IN" altLang="zh-TW" dirty="0" err="1"/>
              <a:t>null</a:t>
            </a:r>
            <a:r>
              <a:rPr kumimoji="1" lang="mr-IN" altLang="zh-TW" dirty="0"/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/>
              <a:t>35 (</a:t>
            </a:r>
            <a:r>
              <a:rPr kumimoji="1" lang="mr-IN" altLang="zh-TW" dirty="0" err="1"/>
              <a:t>null</a:t>
            </a:r>
            <a:r>
              <a:rPr kumimoji="1" lang="mr-IN" altLang="zh-TW" dirty="0"/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/>
              <a:t>36 (</a:t>
            </a:r>
            <a:r>
              <a:rPr kumimoji="1" lang="mr-IN" altLang="zh-TW" dirty="0" err="1"/>
              <a:t>null</a:t>
            </a:r>
            <a:r>
              <a:rPr kumimoji="1" lang="mr-IN" altLang="zh-TW" dirty="0"/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/>
              <a:t>37 (</a:t>
            </a:r>
            <a:r>
              <a:rPr kumimoji="1" lang="mr-IN" altLang="zh-TW" dirty="0" err="1"/>
              <a:t>null</a:t>
            </a:r>
            <a:r>
              <a:rPr kumimoji="1" lang="mr-IN" altLang="zh-TW" dirty="0"/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/>
              <a:t>38 (</a:t>
            </a:r>
            <a:r>
              <a:rPr kumimoji="1" lang="mr-IN" altLang="zh-TW" dirty="0" err="1"/>
              <a:t>null</a:t>
            </a:r>
            <a:r>
              <a:rPr kumimoji="1" lang="mr-IN" altLang="zh-TW" dirty="0"/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/>
              <a:t>39 (</a:t>
            </a:r>
            <a:r>
              <a:rPr kumimoji="1" lang="mr-IN" altLang="zh-TW" dirty="0" err="1"/>
              <a:t>null</a:t>
            </a:r>
            <a:r>
              <a:rPr kumimoji="1" lang="mr-IN" altLang="zh-TW" dirty="0"/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/>
              <a:t>40 (</a:t>
            </a:r>
            <a:r>
              <a:rPr kumimoji="1" lang="mr-IN" altLang="zh-TW" dirty="0" err="1"/>
              <a:t>null</a:t>
            </a:r>
            <a:r>
              <a:rPr kumimoji="1" lang="mr-IN" altLang="zh-TW" dirty="0"/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/>
              <a:t>41 (</a:t>
            </a:r>
            <a:r>
              <a:rPr kumimoji="1" lang="mr-IN" altLang="zh-TW" dirty="0" err="1"/>
              <a:t>null</a:t>
            </a:r>
            <a:r>
              <a:rPr kumimoji="1" lang="mr-IN" altLang="zh-TW" dirty="0"/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/>
              <a:t>42 (</a:t>
            </a:r>
            <a:r>
              <a:rPr kumimoji="1" lang="mr-IN" altLang="zh-TW" dirty="0" err="1"/>
              <a:t>null</a:t>
            </a:r>
            <a:r>
              <a:rPr kumimoji="1" lang="mr-IN" altLang="zh-TW" dirty="0"/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/>
              <a:t>43 (</a:t>
            </a:r>
            <a:r>
              <a:rPr kumimoji="1" lang="mr-IN" altLang="zh-TW" dirty="0" err="1"/>
              <a:t>null</a:t>
            </a:r>
            <a:r>
              <a:rPr kumimoji="1" lang="mr-IN" altLang="zh-TW" dirty="0"/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/>
              <a:t>44 (</a:t>
            </a:r>
            <a:r>
              <a:rPr kumimoji="1" lang="mr-IN" altLang="zh-TW" dirty="0" err="1"/>
              <a:t>null</a:t>
            </a:r>
            <a:r>
              <a:rPr kumimoji="1" lang="mr-IN" altLang="zh-TW" dirty="0"/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/>
              <a:t>45 (</a:t>
            </a:r>
            <a:r>
              <a:rPr kumimoji="1" lang="mr-IN" altLang="zh-TW" dirty="0" err="1"/>
              <a:t>null</a:t>
            </a:r>
            <a:r>
              <a:rPr kumimoji="1" lang="mr-IN" altLang="zh-TW" dirty="0"/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/>
              <a:t>46 (</a:t>
            </a:r>
            <a:r>
              <a:rPr kumimoji="1" lang="mr-IN" altLang="zh-TW" dirty="0" err="1"/>
              <a:t>null</a:t>
            </a:r>
            <a:r>
              <a:rPr kumimoji="1" lang="mr-IN" altLang="zh-TW" dirty="0"/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/>
              <a:t>47 (</a:t>
            </a:r>
            <a:r>
              <a:rPr kumimoji="1" lang="mr-IN" altLang="zh-TW" dirty="0" err="1"/>
              <a:t>null</a:t>
            </a:r>
            <a:r>
              <a:rPr kumimoji="1" lang="mr-IN" altLang="zh-TW" dirty="0"/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/>
              <a:t>48 (</a:t>
            </a:r>
            <a:r>
              <a:rPr kumimoji="1" lang="mr-IN" altLang="zh-TW" dirty="0" err="1"/>
              <a:t>null</a:t>
            </a:r>
            <a:r>
              <a:rPr kumimoji="1" lang="mr-IN" altLang="zh-TW" dirty="0"/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/>
              <a:t>49 (</a:t>
            </a:r>
            <a:r>
              <a:rPr kumimoji="1" lang="mr-IN" altLang="zh-TW" dirty="0" err="1"/>
              <a:t>null</a:t>
            </a:r>
            <a:r>
              <a:rPr kumimoji="1" lang="mr-IN" altLang="zh-TW" dirty="0"/>
              <a:t>)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0CB6644-9DD0-1C44-8EBE-24412247C6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700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/>
              <a:t>50 (</a:t>
            </a:r>
            <a:r>
              <a:rPr kumimoji="1" lang="mr-IN" altLang="zh-TW" dirty="0" err="1"/>
              <a:t>null</a:t>
            </a:r>
            <a:r>
              <a:rPr kumimoji="1" lang="mr-IN" altLang="zh-TW" dirty="0"/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/>
              <a:t>51 (</a:t>
            </a:r>
            <a:r>
              <a:rPr kumimoji="1" lang="mr-IN" altLang="zh-TW" dirty="0" err="1"/>
              <a:t>null</a:t>
            </a:r>
            <a:r>
              <a:rPr kumimoji="1" lang="mr-IN" altLang="zh-TW" dirty="0"/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/>
              <a:t>52 (</a:t>
            </a:r>
            <a:r>
              <a:rPr kumimoji="1" lang="mr-IN" altLang="zh-TW" dirty="0" err="1"/>
              <a:t>null</a:t>
            </a:r>
            <a:r>
              <a:rPr kumimoji="1" lang="mr-IN" altLang="zh-TW" dirty="0"/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/>
              <a:t>53 (</a:t>
            </a:r>
            <a:r>
              <a:rPr kumimoji="1" lang="mr-IN" altLang="zh-TW" dirty="0" err="1"/>
              <a:t>null</a:t>
            </a:r>
            <a:r>
              <a:rPr kumimoji="1" lang="mr-IN" altLang="zh-TW" dirty="0"/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/>
              <a:t>54 (</a:t>
            </a:r>
            <a:r>
              <a:rPr kumimoji="1" lang="mr-IN" altLang="zh-TW" dirty="0" err="1"/>
              <a:t>null</a:t>
            </a:r>
            <a:r>
              <a:rPr kumimoji="1" lang="mr-IN" altLang="zh-TW" dirty="0"/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/>
              <a:t>55 (</a:t>
            </a:r>
            <a:r>
              <a:rPr kumimoji="1" lang="mr-IN" altLang="zh-TW" dirty="0" err="1"/>
              <a:t>null</a:t>
            </a:r>
            <a:r>
              <a:rPr kumimoji="1" lang="mr-IN" altLang="zh-TW" dirty="0"/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/>
              <a:t>56 (</a:t>
            </a:r>
            <a:r>
              <a:rPr kumimoji="1" lang="mr-IN" altLang="zh-TW" dirty="0" err="1"/>
              <a:t>null</a:t>
            </a:r>
            <a:r>
              <a:rPr kumimoji="1" lang="mr-IN" altLang="zh-TW" dirty="0"/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/>
              <a:t>57 (</a:t>
            </a:r>
            <a:r>
              <a:rPr kumimoji="1" lang="mr-IN" altLang="zh-TW" dirty="0" err="1"/>
              <a:t>null</a:t>
            </a:r>
            <a:r>
              <a:rPr kumimoji="1" lang="mr-IN" altLang="zh-TW" dirty="0"/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/>
              <a:t>58 (</a:t>
            </a:r>
            <a:r>
              <a:rPr kumimoji="1" lang="mr-IN" altLang="zh-TW" dirty="0" err="1"/>
              <a:t>null</a:t>
            </a:r>
            <a:r>
              <a:rPr kumimoji="1" lang="mr-IN" altLang="zh-TW" dirty="0"/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/>
              <a:t>59 (</a:t>
            </a:r>
            <a:r>
              <a:rPr kumimoji="1" lang="mr-IN" altLang="zh-TW" dirty="0" err="1"/>
              <a:t>null</a:t>
            </a:r>
            <a:r>
              <a:rPr kumimoji="1" lang="mr-IN" altLang="zh-TW" dirty="0"/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/>
              <a:t>60 (</a:t>
            </a:r>
            <a:r>
              <a:rPr kumimoji="1" lang="mr-IN" altLang="zh-TW" dirty="0" err="1"/>
              <a:t>null</a:t>
            </a:r>
            <a:r>
              <a:rPr kumimoji="1" lang="mr-IN" altLang="zh-TW" dirty="0"/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/>
              <a:t>61 (</a:t>
            </a:r>
            <a:r>
              <a:rPr kumimoji="1" lang="mr-IN" altLang="zh-TW" dirty="0" err="1"/>
              <a:t>null</a:t>
            </a:r>
            <a:r>
              <a:rPr kumimoji="1" lang="mr-IN" altLang="zh-TW" dirty="0"/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/>
              <a:t>62 (</a:t>
            </a:r>
            <a:r>
              <a:rPr kumimoji="1" lang="mr-IN" altLang="zh-TW" dirty="0" err="1"/>
              <a:t>null</a:t>
            </a:r>
            <a:r>
              <a:rPr kumimoji="1" lang="mr-IN" altLang="zh-TW" dirty="0"/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/>
              <a:t>63 (</a:t>
            </a:r>
            <a:r>
              <a:rPr kumimoji="1" lang="mr-IN" altLang="zh-TW" dirty="0" err="1"/>
              <a:t>null</a:t>
            </a:r>
            <a:r>
              <a:rPr kumimoji="1" lang="mr-IN" altLang="zh-TW" dirty="0"/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/>
              <a:t>64 (</a:t>
            </a:r>
            <a:r>
              <a:rPr kumimoji="1" lang="mr-IN" altLang="zh-TW" dirty="0" err="1"/>
              <a:t>null</a:t>
            </a:r>
            <a:r>
              <a:rPr kumimoji="1" lang="mr-IN" altLang="zh-TW" dirty="0"/>
              <a:t>)</a:t>
            </a:r>
            <a:endParaRPr kumimoji="1" lang="zh-TW" altLang="en-US" dirty="0"/>
          </a:p>
          <a:p>
            <a:pPr marL="0" indent="0">
              <a:buNone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7719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signal</a:t>
            </a:r>
            <a:endParaRPr kumimoji="1" lang="zh-TW" altLang="en-US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hardware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Terminal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Sortware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SIGBUS</a:t>
                      </a:r>
                      <a:r>
                        <a:rPr lang="zh-TW" altLang="en-US" dirty="0"/>
                        <a:t>（通常是沒有對齊</a:t>
                      </a:r>
                      <a:r>
                        <a:rPr lang="en-US" altLang="zh-TW" dirty="0"/>
                        <a:t>word</a:t>
                      </a:r>
                      <a:r>
                        <a:rPr lang="zh-TW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SIGINT</a:t>
                      </a:r>
                      <a:r>
                        <a:rPr lang="zh-TW" altLang="en-US" dirty="0"/>
                        <a:t>（</a:t>
                      </a:r>
                      <a:r>
                        <a:rPr lang="en-US" altLang="zh-TW" dirty="0" err="1"/>
                        <a:t>ctr+C</a:t>
                      </a:r>
                      <a:r>
                        <a:rPr lang="zh-TW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SIGCHILD</a:t>
                      </a:r>
                      <a:r>
                        <a:rPr lang="zh-TW" altLang="en-US" dirty="0"/>
                        <a:t>（子行程結束）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SIGFPE</a:t>
                      </a:r>
                      <a:r>
                        <a:rPr lang="zh-TW" altLang="en-US" dirty="0"/>
                        <a:t>（浮點運算或</a:t>
                      </a:r>
                      <a:r>
                        <a:rPr lang="en-US" altLang="zh-TW" dirty="0"/>
                        <a:t>『/0』</a:t>
                      </a:r>
                      <a:r>
                        <a:rPr lang="zh-TW" altLang="en-US" dirty="0"/>
                        <a:t>）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SIGQUIT</a:t>
                      </a:r>
                      <a:r>
                        <a:rPr lang="zh-TW" altLang="en-US" dirty="0"/>
                        <a:t>（</a:t>
                      </a:r>
                      <a:r>
                        <a:rPr lang="en-US" altLang="zh-TW" dirty="0" err="1"/>
                        <a:t>ctr</a:t>
                      </a:r>
                      <a:r>
                        <a:rPr lang="en-US" altLang="zh-TW" dirty="0"/>
                        <a:t>+\</a:t>
                      </a:r>
                      <a:r>
                        <a:rPr lang="zh-TW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SIGURG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SIGILL</a:t>
                      </a:r>
                      <a:r>
                        <a:rPr lang="zh-TW" altLang="en-US" dirty="0"/>
                        <a:t>（錯誤的指令）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SIGTSTP</a:t>
                      </a:r>
                      <a:r>
                        <a:rPr lang="zh-TW" altLang="en-US" dirty="0"/>
                        <a:t>（</a:t>
                      </a:r>
                      <a:r>
                        <a:rPr lang="en-US" altLang="zh-TW" dirty="0" err="1"/>
                        <a:t>ctr+Z</a:t>
                      </a:r>
                      <a:r>
                        <a:rPr lang="zh-TW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SIGWINCH</a:t>
                      </a:r>
                      <a:r>
                        <a:rPr lang="zh-TW" altLang="en-US" dirty="0"/>
                        <a:t>（窗口大小改變）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SIGPWR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SIGHUP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SIGUSR1</a:t>
                      </a:r>
                      <a:r>
                        <a:rPr lang="zh-TW" altLang="en-US" dirty="0"/>
                        <a:t>、</a:t>
                      </a:r>
                      <a:r>
                        <a:rPr lang="en-US" altLang="zh-TW" dirty="0"/>
                        <a:t>SIGUSR2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SIGIO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SIGKILL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SIGPIPE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SIGTRAP</a:t>
                      </a:r>
                      <a:r>
                        <a:rPr lang="zh-TW" altLang="en-US" dirty="0"/>
                        <a:t>（除錯）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SIGTERM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SIGALARM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SIGSTOP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SIGVALARM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SIGTSTP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SIGPROF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SIGTTIN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SIGABRT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SIGTTOU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SIGXCPU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SIGCONT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SIGXFSZ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SIGSYS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7374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內容版面配置區 4">
            <a:extLst>
              <a:ext uri="{FF2B5EF4-FFF2-40B4-BE49-F238E27FC236}">
                <a16:creationId xmlns:a16="http://schemas.microsoft.com/office/drawing/2014/main" id="{34E2BDF2-EF50-4146-95A7-6F1C0CD25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676" y="379306"/>
            <a:ext cx="8547081" cy="609938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zh-TW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Linux‘s signal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10563367" y="-8871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CC8FC9C-CF43-5E46-B6D4-C4F909FB2994}"/>
              </a:ext>
            </a:extLst>
          </p:cNvPr>
          <p:cNvSpPr/>
          <p:nvPr/>
        </p:nvSpPr>
        <p:spPr>
          <a:xfrm>
            <a:off x="4945907" y="6478694"/>
            <a:ext cx="5493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http://man7.org/linux/man-pages/man7/signal.7.html</a:t>
            </a:r>
          </a:p>
        </p:txBody>
      </p:sp>
    </p:spTree>
    <p:extLst>
      <p:ext uri="{BB962C8B-B14F-4D97-AF65-F5344CB8AC3E}">
        <p14:creationId xmlns:p14="http://schemas.microsoft.com/office/powerpoint/2010/main" val="3832192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什麼是</a:t>
            </a:r>
            <a:r>
              <a:rPr kumimoji="1" lang="en-US" altLang="zh-TW" dirty="0"/>
              <a:t>signal</a:t>
            </a:r>
            <a:endParaRPr kumimoji="1"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49211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734" y="1376941"/>
            <a:ext cx="8291140" cy="410492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zh-TW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Linux‘s signal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0FBFAD1-E174-C24A-8598-EBA9A34A9E3B}"/>
              </a:ext>
            </a:extLst>
          </p:cNvPr>
          <p:cNvSpPr/>
          <p:nvPr/>
        </p:nvSpPr>
        <p:spPr>
          <a:xfrm>
            <a:off x="4945907" y="6478694"/>
            <a:ext cx="5493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http://man7.org/linux/man-pages/man7/signal.7.html</a:t>
            </a:r>
          </a:p>
        </p:txBody>
      </p:sp>
    </p:spTree>
    <p:extLst>
      <p:ext uri="{BB962C8B-B14F-4D97-AF65-F5344CB8AC3E}">
        <p14:creationId xmlns:p14="http://schemas.microsoft.com/office/powerpoint/2010/main" val="3746779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內容版面配置區 3">
            <a:extLst>
              <a:ext uri="{FF2B5EF4-FFF2-40B4-BE49-F238E27FC236}">
                <a16:creationId xmlns:a16="http://schemas.microsoft.com/office/drawing/2014/main" id="{56DD2D5C-D938-924B-9D9A-FF1B2EE65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358" y="1536870"/>
            <a:ext cx="8555717" cy="378426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zh-TW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Linux‘s signal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5A7A3B2-8C74-C746-A3BC-824C43B49E55}"/>
              </a:ext>
            </a:extLst>
          </p:cNvPr>
          <p:cNvSpPr/>
          <p:nvPr/>
        </p:nvSpPr>
        <p:spPr>
          <a:xfrm>
            <a:off x="4945907" y="6478694"/>
            <a:ext cx="5493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http://man7.org/linux/man-pages/man7/signal.7.html</a:t>
            </a:r>
          </a:p>
        </p:txBody>
      </p:sp>
    </p:spTree>
    <p:extLst>
      <p:ext uri="{BB962C8B-B14F-4D97-AF65-F5344CB8AC3E}">
        <p14:creationId xmlns:p14="http://schemas.microsoft.com/office/powerpoint/2010/main" val="2795158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課堂小作業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>
              <a:buNone/>
            </a:pPr>
            <a:r>
              <a:rPr kumimoji="1" lang="zh-TW" altLang="en-US" sz="6600" dirty="0">
                <a:solidFill>
                  <a:prstClr val="white"/>
                </a:solidFill>
              </a:rPr>
              <a:t>試試看</a:t>
            </a:r>
            <a:br>
              <a:rPr kumimoji="1" lang="en-US" altLang="zh-TW" sz="6600" dirty="0">
                <a:solidFill>
                  <a:prstClr val="white"/>
                </a:solidFill>
              </a:rPr>
            </a:br>
            <a:endParaRPr kumimoji="1" lang="en-US" altLang="zh-TW" sz="6600" dirty="0">
              <a:solidFill>
                <a:prstClr val="white"/>
              </a:solidFill>
            </a:endParaRPr>
          </a:p>
          <a:p>
            <a:pPr marL="0" indent="0" algn="ctr">
              <a:buNone/>
            </a:pPr>
            <a:r>
              <a:rPr kumimoji="1" lang="en-US" altLang="zh-TW" sz="6600" dirty="0">
                <a:solidFill>
                  <a:prstClr val="white"/>
                </a:solidFill>
              </a:rPr>
              <a:t>“</a:t>
            </a:r>
            <a:r>
              <a:rPr kumimoji="1" lang="zh-TW" altLang="en-US" sz="4400" dirty="0">
                <a:latin typeface="Consolas" charset="0"/>
                <a:ea typeface="Consolas" charset="0"/>
                <a:cs typeface="Consolas" charset="0"/>
              </a:rPr>
              <a:t>執行</a:t>
            </a:r>
            <a:r>
              <a:rPr kumimoji="1" lang="en-US" altLang="zh-TW" sz="4400" dirty="0">
                <a:latin typeface="Consolas" charset="0"/>
                <a:ea typeface="Consolas" charset="0"/>
                <a:cs typeface="Consolas" charset="0"/>
              </a:rPr>
              <a:t>kill </a:t>
            </a:r>
            <a:r>
              <a:rPr kumimoji="1" lang="mr-IN" altLang="zh-TW" sz="4400" dirty="0">
                <a:latin typeface="Consolas" charset="0"/>
                <a:ea typeface="Consolas" charset="0"/>
                <a:cs typeface="Consolas" charset="0"/>
              </a:rPr>
              <a:t>–</a:t>
            </a:r>
            <a:r>
              <a:rPr kumimoji="1" lang="en-US" altLang="zh-TW" sz="4400" dirty="0">
                <a:latin typeface="Consolas" charset="0"/>
                <a:ea typeface="Consolas" charset="0"/>
                <a:cs typeface="Consolas" charset="0"/>
              </a:rPr>
              <a:t>l</a:t>
            </a:r>
            <a:r>
              <a:rPr kumimoji="1" lang="en-US" altLang="zh-TW" sz="6600" dirty="0">
                <a:solidFill>
                  <a:prstClr val="white"/>
                </a:solidFill>
              </a:rPr>
              <a:t>”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8429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E96F9A-7502-264D-8437-296717E12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結果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665B5E-BC2A-E248-A12A-D04B47DC6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8375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zh-TW" sz="1600" dirty="0">
                <a:latin typeface="Courier" pitchFamily="2" charset="0"/>
                <a:ea typeface="PCMyungjo" pitchFamily="2" charset="-127"/>
                <a:cs typeface="Menlo" panose="020B0609030804020204" pitchFamily="49" charset="0"/>
              </a:rPr>
              <a:t> 1) SIGHUP 	2) SIGINT 	3) SIGQUIT 	4) SIGILL 	5) SIGTRAP</a:t>
            </a:r>
          </a:p>
          <a:p>
            <a:pPr marL="0" indent="0">
              <a:buNone/>
            </a:pPr>
            <a:r>
              <a:rPr lang="en-US" altLang="zh-TW" sz="1600" dirty="0">
                <a:latin typeface="Courier" pitchFamily="2" charset="0"/>
                <a:ea typeface="PCMyungjo" pitchFamily="2" charset="-127"/>
                <a:cs typeface="Menlo" panose="020B0609030804020204" pitchFamily="49" charset="0"/>
              </a:rPr>
              <a:t> 6) SIGABRT 	7) SIGBUS 	8) SIGFPE 	9) SIGKILL 	10) SIGUSR1</a:t>
            </a:r>
          </a:p>
          <a:p>
            <a:pPr marL="0" indent="0">
              <a:buNone/>
            </a:pPr>
            <a:r>
              <a:rPr lang="en-US" altLang="zh-TW" sz="1600" dirty="0">
                <a:latin typeface="Courier" pitchFamily="2" charset="0"/>
                <a:ea typeface="PCMyungjo" pitchFamily="2" charset="-127"/>
                <a:cs typeface="Menlo" panose="020B0609030804020204" pitchFamily="49" charset="0"/>
              </a:rPr>
              <a:t>11) SIGSEGV 	12) SIGUSR2 	13) SIGPIPE 	14) SIGALRM 	15) SIGTERM</a:t>
            </a:r>
          </a:p>
          <a:p>
            <a:pPr marL="0" indent="0">
              <a:buNone/>
            </a:pPr>
            <a:r>
              <a:rPr lang="en-US" altLang="zh-TW" sz="1600" dirty="0">
                <a:latin typeface="Courier" pitchFamily="2" charset="0"/>
                <a:ea typeface="PCMyungjo" pitchFamily="2" charset="-127"/>
                <a:cs typeface="Menlo" panose="020B0609030804020204" pitchFamily="49" charset="0"/>
              </a:rPr>
              <a:t>16) SIGSTKFLT 	17) SIGCHLD 	18) SIGCONT 	19) SIGSTOP 	20) SIGTSTP</a:t>
            </a:r>
          </a:p>
          <a:p>
            <a:pPr marL="0" indent="0">
              <a:buNone/>
            </a:pPr>
            <a:r>
              <a:rPr lang="en-US" altLang="zh-TW" sz="1600" dirty="0">
                <a:latin typeface="Courier" pitchFamily="2" charset="0"/>
                <a:ea typeface="PCMyungjo" pitchFamily="2" charset="-127"/>
                <a:cs typeface="Menlo" panose="020B0609030804020204" pitchFamily="49" charset="0"/>
              </a:rPr>
              <a:t>21) SIGTTIN 	22) SIGTTOU 	23) SIGURG 	24) SIGXCPU 	25) SIGXFSZ</a:t>
            </a:r>
          </a:p>
          <a:p>
            <a:pPr marL="0" indent="0">
              <a:buNone/>
            </a:pPr>
            <a:r>
              <a:rPr lang="en-US" altLang="zh-TW" sz="1600" dirty="0">
                <a:latin typeface="Courier" pitchFamily="2" charset="0"/>
                <a:ea typeface="PCMyungjo" pitchFamily="2" charset="-127"/>
                <a:cs typeface="Menlo" panose="020B0609030804020204" pitchFamily="49" charset="0"/>
              </a:rPr>
              <a:t>26) SIGVTALRM 	27) SIGPROF 	28) SIGWINCH 	29) SIGIO 	30) SIGPWR</a:t>
            </a:r>
          </a:p>
          <a:p>
            <a:pPr marL="0" indent="0">
              <a:buNone/>
            </a:pPr>
            <a:r>
              <a:rPr lang="en-US" altLang="zh-TW" sz="1600" dirty="0">
                <a:latin typeface="Courier" pitchFamily="2" charset="0"/>
                <a:ea typeface="PCMyungjo" pitchFamily="2" charset="-127"/>
                <a:cs typeface="Menlo" panose="020B0609030804020204" pitchFamily="49" charset="0"/>
              </a:rPr>
              <a:t>31) SIGSYS 	34) SIGRTMIN 	35) SIGRTMIN+1 	36) SIGRTMIN+2 	37) SIGRTMIN+3</a:t>
            </a:r>
          </a:p>
          <a:p>
            <a:pPr marL="0" indent="0">
              <a:buNone/>
            </a:pPr>
            <a:r>
              <a:rPr lang="en-US" altLang="zh-TW" sz="1600" dirty="0">
                <a:latin typeface="Courier" pitchFamily="2" charset="0"/>
                <a:ea typeface="PCMyungjo" pitchFamily="2" charset="-127"/>
                <a:cs typeface="Menlo" panose="020B0609030804020204" pitchFamily="49" charset="0"/>
              </a:rPr>
              <a:t>38) SIGRTMIN+4 	39) SIGRTMIN+5 	40) SIGRTMIN+6 	41) SIGRTMIN+7 	42) SIGRTMIN+8</a:t>
            </a:r>
          </a:p>
          <a:p>
            <a:pPr marL="0" indent="0">
              <a:buNone/>
            </a:pPr>
            <a:r>
              <a:rPr lang="en-US" altLang="zh-TW" sz="1600" dirty="0">
                <a:latin typeface="Courier" pitchFamily="2" charset="0"/>
                <a:ea typeface="PCMyungjo" pitchFamily="2" charset="-127"/>
                <a:cs typeface="Menlo" panose="020B0609030804020204" pitchFamily="49" charset="0"/>
              </a:rPr>
              <a:t>43) SIGRTMIN+9 	44) SIGRTMIN+10 45) SIGRTMIN+11 46) SIGRTMIN+12 47) SIGRTMIN+13</a:t>
            </a:r>
          </a:p>
          <a:p>
            <a:pPr marL="0" indent="0">
              <a:buNone/>
            </a:pPr>
            <a:r>
              <a:rPr lang="en-US" altLang="zh-TW" sz="1600" dirty="0">
                <a:latin typeface="Courier" pitchFamily="2" charset="0"/>
                <a:ea typeface="PCMyungjo" pitchFamily="2" charset="-127"/>
                <a:cs typeface="Menlo" panose="020B0609030804020204" pitchFamily="49" charset="0"/>
              </a:rPr>
              <a:t>48) SIGRTMIN+14 49) SIGRTMIN+15 50) SIGRTMAX-14 51) SIGRTMAX-13 52) SIGRTMAX-12</a:t>
            </a:r>
          </a:p>
          <a:p>
            <a:pPr marL="0" indent="0">
              <a:buNone/>
            </a:pPr>
            <a:r>
              <a:rPr lang="en-US" altLang="zh-TW" sz="1600" dirty="0">
                <a:latin typeface="Courier" pitchFamily="2" charset="0"/>
                <a:ea typeface="PCMyungjo" pitchFamily="2" charset="-127"/>
                <a:cs typeface="Menlo" panose="020B0609030804020204" pitchFamily="49" charset="0"/>
              </a:rPr>
              <a:t>53) SIGRTMAX-11 54) SIGRTMAX-10 55) SIGRTMAX-9 	56) SIGRTMAX-8 	57) SIGRTMAX-7</a:t>
            </a:r>
          </a:p>
          <a:p>
            <a:pPr marL="0" indent="0">
              <a:buNone/>
            </a:pPr>
            <a:r>
              <a:rPr lang="en-US" altLang="zh-TW" sz="1600" dirty="0">
                <a:latin typeface="Courier" pitchFamily="2" charset="0"/>
                <a:ea typeface="PCMyungjo" pitchFamily="2" charset="-127"/>
                <a:cs typeface="Menlo" panose="020B0609030804020204" pitchFamily="49" charset="0"/>
              </a:rPr>
              <a:t>58) SIGRTMAX-6 	59) SIGRTMAX-5 	60) SIGRTMAX-4 	61) SIGRTMAX-3 	62) SIGRTMAX-2</a:t>
            </a:r>
          </a:p>
          <a:p>
            <a:pPr marL="0" indent="0">
              <a:buNone/>
            </a:pPr>
            <a:r>
              <a:rPr lang="en-US" altLang="zh-TW" sz="1600" dirty="0">
                <a:latin typeface="Courier" pitchFamily="2" charset="0"/>
                <a:ea typeface="PCMyungjo" pitchFamily="2" charset="-127"/>
                <a:cs typeface="Menlo" panose="020B0609030804020204" pitchFamily="49" charset="0"/>
              </a:rPr>
              <a:t>63) SIGRTMAX-1 	64) SIGRTMAX</a:t>
            </a:r>
          </a:p>
          <a:p>
            <a:pPr marL="0" indent="0">
              <a:buNone/>
            </a:pP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911480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課堂小作業</a:t>
            </a:r>
            <a:r>
              <a:rPr kumimoji="1" lang="en-US" altLang="zh-TW" dirty="0"/>
              <a:t> – </a:t>
            </a:r>
            <a:r>
              <a:rPr kumimoji="1" lang="en-US" altLang="zh-TW" dirty="0" err="1"/>
              <a:t>list_sig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indent="0" algn="ctr">
              <a:buNone/>
            </a:pPr>
            <a:r>
              <a:rPr kumimoji="1" lang="zh-TW" altLang="en-US" sz="6600" dirty="0"/>
              <a:t>試試看</a:t>
            </a:r>
            <a:endParaRPr kumimoji="1" lang="en-US" altLang="zh-TW" sz="6600" dirty="0"/>
          </a:p>
          <a:p>
            <a:pPr marL="0" indent="0" algn="ctr">
              <a:buNone/>
            </a:pPr>
            <a:endParaRPr kumimoji="1" lang="en-US" altLang="zh-TW" sz="6600" dirty="0"/>
          </a:p>
          <a:p>
            <a:pPr marL="457200" indent="-457200">
              <a:buFont typeface="+mj-lt"/>
              <a:buAutoNum type="arabicPeriod"/>
            </a:pPr>
            <a:r>
              <a:rPr kumimoji="1" lang="en-US" altLang="zh-TW" sz="3200" dirty="0"/>
              <a:t>kill -4 </a:t>
            </a:r>
            <a:r>
              <a:rPr kumimoji="1" lang="en-US" altLang="zh-TW" sz="3200" dirty="0" err="1"/>
              <a:t>pid</a:t>
            </a:r>
            <a:endParaRPr kumimoji="1" lang="en-US" altLang="zh-TW" sz="3200" dirty="0"/>
          </a:p>
          <a:p>
            <a:pPr marL="457200" indent="-457200">
              <a:buFont typeface="+mj-lt"/>
              <a:buAutoNum type="arabicPeriod"/>
            </a:pPr>
            <a:r>
              <a:rPr kumimoji="1" lang="zh-TW" altLang="en-US" sz="3200" dirty="0"/>
              <a:t>調整</a:t>
            </a:r>
            <a:r>
              <a:rPr kumimoji="1" lang="en-US" altLang="zh-TW" sz="3200" dirty="0"/>
              <a:t>terminal window</a:t>
            </a:r>
            <a:r>
              <a:rPr kumimoji="1" lang="zh-TW" altLang="en-US" sz="3200" dirty="0"/>
              <a:t>的大小</a:t>
            </a:r>
            <a:endParaRPr kumimoji="1" lang="en-US" altLang="zh-TW" sz="3200" dirty="0"/>
          </a:p>
        </p:txBody>
      </p:sp>
    </p:spTree>
    <p:extLst>
      <p:ext uri="{BB962C8B-B14F-4D97-AF65-F5344CB8AC3E}">
        <p14:creationId xmlns:p14="http://schemas.microsoft.com/office/powerpoint/2010/main" val="305062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AA4D5A-9A0B-0242-8C73-3F5B4E728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list_sig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EB03134-C8E3-9141-8AA7-7C5EDC9041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$./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list_sig</a:t>
            </a:r>
            <a:endParaRPr kumimoji="1"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63 (null)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64 (null)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my 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is 2271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press any key to resume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get a signal named '4', 'Illegal instruction'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9E6D1B83-6AD0-B549-814F-0C4627BDBCC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$ kill -4 2271</a:t>
            </a:r>
          </a:p>
        </p:txBody>
      </p:sp>
    </p:spTree>
    <p:extLst>
      <p:ext uri="{BB962C8B-B14F-4D97-AF65-F5344CB8AC3E}">
        <p14:creationId xmlns:p14="http://schemas.microsoft.com/office/powerpoint/2010/main" val="980717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課堂小作業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numCol="1" anchor="ctr"/>
          <a:lstStyle/>
          <a:p>
            <a:pPr marL="0" indent="0" algn="ctr">
              <a:buClr>
                <a:srgbClr val="93A299"/>
              </a:buClr>
              <a:buNone/>
            </a:pPr>
            <a:r>
              <a:rPr kumimoji="1" lang="zh-TW" altLang="en-US" sz="6600" dirty="0">
                <a:solidFill>
                  <a:srgbClr val="FFFFFF"/>
                </a:solidFill>
              </a:rPr>
              <a:t>試試看</a:t>
            </a:r>
            <a:endParaRPr kumimoji="1" lang="en-US" altLang="zh-TW" sz="6600" dirty="0">
              <a:solidFill>
                <a:srgbClr val="FFFFFF"/>
              </a:solidFill>
            </a:endParaRPr>
          </a:p>
          <a:p>
            <a:pPr marL="0" indent="0" algn="ctr">
              <a:buClr>
                <a:srgbClr val="93A299"/>
              </a:buClr>
              <a:buNone/>
            </a:pPr>
            <a:r>
              <a:rPr kumimoji="1" lang="en-US" altLang="zh-TW" sz="6600" dirty="0">
                <a:solidFill>
                  <a:srgbClr val="FFFFFF"/>
                </a:solidFill>
              </a:rPr>
              <a:t>“</a:t>
            </a:r>
            <a:r>
              <a:rPr kumimoji="1" lang="zh-TW" altLang="en-US" sz="6600" dirty="0">
                <a:solidFill>
                  <a:srgbClr val="FFFFFF"/>
                </a:solidFill>
              </a:rPr>
              <a:t>故意存取錯誤的記憶體</a:t>
            </a:r>
            <a:r>
              <a:rPr kumimoji="1" lang="en-US" altLang="zh-TW" sz="6600" dirty="0">
                <a:solidFill>
                  <a:srgbClr val="FFFFFF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96169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seg_fault.c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 *c;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void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 sighandler(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 signumber) {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    printf(</a:t>
            </a:r>
            <a:r>
              <a:rPr lang="is-IS" altLang="zh-TW" dirty="0">
                <a:solidFill>
                  <a:srgbClr val="D12F1B"/>
                </a:solidFill>
                <a:latin typeface="Menlo" charset="0"/>
              </a:rPr>
              <a:t>"get a signal named '%d', '%s'\n"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, signumber,</a:t>
            </a:r>
            <a:r>
              <a:rPr lang="is-IS" altLang="zh-TW" dirty="0">
                <a:solidFill>
                  <a:srgbClr val="D12F1B"/>
                </a:solidFill>
                <a:latin typeface="Menlo" charset="0"/>
              </a:rPr>
              <a:t> 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sys_siglist[signumber]);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}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 main(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 argc,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char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 **argv) {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    assert(signal(SIGSEGV, sighandler) != SIG_ERR);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    *c = </a:t>
            </a:r>
            <a:r>
              <a:rPr lang="is-IS" altLang="zh-TW" dirty="0">
                <a:solidFill>
                  <a:srgbClr val="272AD8"/>
                </a:solidFill>
                <a:latin typeface="Menlo" charset="0"/>
              </a:rPr>
              <a:t>0xCOFE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;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/*c</a:t>
            </a:r>
            <a:r>
              <a:rPr lang="zh-TW" altLang="is-IS" dirty="0">
                <a:solidFill>
                  <a:srgbClr val="008400"/>
                </a:solidFill>
              </a:rPr>
              <a:t>沒有初始化就使用</a:t>
            </a:r>
            <a:r>
              <a:rPr lang="is-IS" altLang="zh-TW" dirty="0">
                <a:solidFill>
                  <a:srgbClr val="008400"/>
                </a:solidFill>
                <a:latin typeface="Menlo" charset="0"/>
              </a:rPr>
              <a:t>*/</a:t>
            </a:r>
            <a:endParaRPr lang="is-IS" altLang="zh-TW" dirty="0">
              <a:solidFill>
                <a:srgbClr val="000000"/>
              </a:solidFill>
              <a:latin typeface="Menlo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    printf(</a:t>
            </a:r>
            <a:r>
              <a:rPr lang="is-IS" altLang="zh-TW" dirty="0">
                <a:solidFill>
                  <a:srgbClr val="D12F1B"/>
                </a:solidFill>
                <a:latin typeface="Menlo" charset="0"/>
              </a:rPr>
              <a:t>"press any key to resume\n"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);</a:t>
            </a:r>
            <a:endParaRPr lang="is-IS" altLang="zh-TW" dirty="0">
              <a:solidFill>
                <a:srgbClr val="D12F1B"/>
              </a:solidFill>
              <a:latin typeface="Menlo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    getchar();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}</a:t>
            </a:r>
            <a:endParaRPr lang="is-IS" altLang="zh-TW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31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執行結果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/>
              <a:t>get a signal named '11', 'Segmentation fault'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/>
              <a:t>get a signal named '11', 'Segmentation fault'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/>
              <a:t>get a signal named '11', 'Segmentation fault'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/>
              <a:t>get a signal named '11', 'Segmentation fault'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/>
              <a:t>get a signal named '11', 'Segmentation fault'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/>
              <a:t>get a signal named '11', 'Segmentation fault'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/>
              <a:t>get a signal named '11', 'Segmentation fault'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/>
              <a:t>get a signal named '11', 'Segmentation fault'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/>
              <a:t>get a signal named '11', 'Segmentation fault'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/>
              <a:t>get a signal named '11', 'Segmentation fault'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/>
              <a:t>^C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solidFill>
                  <a:srgbClr val="FFFF00"/>
                </a:solidFill>
              </a:rPr>
              <a:t>/*</a:t>
            </a:r>
            <a:r>
              <a:rPr kumimoji="1" lang="zh-TW" altLang="en-US" dirty="0">
                <a:solidFill>
                  <a:srgbClr val="FFFF00"/>
                </a:solidFill>
              </a:rPr>
              <a:t>因為變數</a:t>
            </a:r>
            <a:r>
              <a:rPr kumimoji="1" lang="en-US" altLang="zh-TW" dirty="0">
                <a:solidFill>
                  <a:srgbClr val="FFFF00"/>
                </a:solidFill>
              </a:rPr>
              <a:t>c</a:t>
            </a:r>
            <a:r>
              <a:rPr kumimoji="1" lang="zh-TW" altLang="en-US" dirty="0">
                <a:solidFill>
                  <a:srgbClr val="FFFF00"/>
                </a:solidFill>
              </a:rPr>
              <a:t>依然是無意義的指標，</a:t>
            </a:r>
            <a:r>
              <a:rPr kumimoji="1" lang="en-US" altLang="zh-TW" dirty="0" err="1">
                <a:solidFill>
                  <a:srgbClr val="FFFF00"/>
                </a:solidFill>
              </a:rPr>
              <a:t>sighandler</a:t>
            </a:r>
            <a:r>
              <a:rPr kumimoji="1" lang="zh-TW" altLang="en-US" dirty="0">
                <a:solidFill>
                  <a:srgbClr val="FFFF00"/>
                </a:solidFill>
              </a:rPr>
              <a:t>執行完以後，會重新執行第</a:t>
            </a:r>
            <a:r>
              <a:rPr kumimoji="1" lang="en-US" altLang="zh-TW" dirty="0">
                <a:solidFill>
                  <a:srgbClr val="FFFF00"/>
                </a:solidFill>
              </a:rPr>
              <a:t>13</a:t>
            </a:r>
            <a:r>
              <a:rPr kumimoji="1" lang="zh-TW" altLang="en-US" dirty="0">
                <a:solidFill>
                  <a:srgbClr val="FFFF00"/>
                </a:solidFill>
              </a:rPr>
              <a:t>行，所以不斷的造成</a:t>
            </a:r>
            <a:r>
              <a:rPr kumimoji="1" lang="en-US" altLang="zh-TW" dirty="0">
                <a:solidFill>
                  <a:srgbClr val="FFFF00"/>
                </a:solidFill>
              </a:rPr>
              <a:t>'Segmentation fault’*/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88834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seg_fault_recover.c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*c;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BA2DA2"/>
                </a:solidFill>
                <a:latin typeface="Menlo" charset="0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sighandler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signumber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printf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TW" dirty="0">
                <a:solidFill>
                  <a:srgbClr val="D12F1B"/>
                </a:solidFill>
                <a:latin typeface="Menlo" charset="0"/>
              </a:rPr>
              <a:t>"get a signal named '%d', '%s'\n"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signumber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sys_siglist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[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signumber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]);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    c=(</a:t>
            </a: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*)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malloc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sizeof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)); </a:t>
            </a:r>
            <a:r>
              <a:rPr lang="en-US" altLang="zh-TW" dirty="0">
                <a:solidFill>
                  <a:srgbClr val="008400"/>
                </a:solidFill>
                <a:latin typeface="Menlo" charset="0"/>
              </a:rPr>
              <a:t>/*</a:t>
            </a:r>
            <a:r>
              <a:rPr lang="zh-TW" altLang="en-US" dirty="0">
                <a:solidFill>
                  <a:srgbClr val="008400"/>
                </a:solidFill>
              </a:rPr>
              <a:t>替</a:t>
            </a:r>
            <a:r>
              <a:rPr lang="en-US" altLang="zh-TW" dirty="0">
                <a:solidFill>
                  <a:srgbClr val="008400"/>
                </a:solidFill>
                <a:latin typeface="Menlo" charset="0"/>
              </a:rPr>
              <a:t>c</a:t>
            </a:r>
            <a:r>
              <a:rPr lang="zh-TW" altLang="en-US" dirty="0">
                <a:solidFill>
                  <a:srgbClr val="008400"/>
                </a:solidFill>
              </a:rPr>
              <a:t>分配記憶體</a:t>
            </a:r>
            <a:r>
              <a:rPr lang="en-US" altLang="zh-TW" dirty="0">
                <a:solidFill>
                  <a:srgbClr val="008400"/>
                </a:solidFill>
                <a:latin typeface="Menlo" charset="0"/>
              </a:rPr>
              <a:t>*/</a:t>
            </a:r>
            <a:endParaRPr lang="en-US" altLang="zh-TW" dirty="0">
              <a:solidFill>
                <a:srgbClr val="000000"/>
              </a:solidFill>
              <a:latin typeface="Menlo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}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main(</a:t>
            </a: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argc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altLang="zh-TW" dirty="0">
                <a:solidFill>
                  <a:srgbClr val="BA2DA2"/>
                </a:solidFill>
                <a:latin typeface="Menlo" charset="0"/>
              </a:rPr>
              <a:t>char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**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argv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    assert(signal(SIGSEGV,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sighandler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) != SIG_ERR);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    *c = </a:t>
            </a:r>
            <a:r>
              <a:rPr lang="en-US" altLang="zh-TW" dirty="0">
                <a:solidFill>
                  <a:srgbClr val="272AD8"/>
                </a:solidFill>
                <a:latin typeface="Menlo" charset="0"/>
              </a:rPr>
              <a:t>0xC0FE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;</a:t>
            </a:r>
            <a:r>
              <a:rPr lang="en-US" altLang="zh-TW" dirty="0">
                <a:solidFill>
                  <a:srgbClr val="008400"/>
                </a:solidFill>
                <a:latin typeface="Menlo" charset="0"/>
              </a:rPr>
              <a:t>/*c</a:t>
            </a:r>
            <a:r>
              <a:rPr lang="zh-TW" altLang="en-US" dirty="0">
                <a:solidFill>
                  <a:srgbClr val="008400"/>
                </a:solidFill>
              </a:rPr>
              <a:t>沒有初始化就使用</a:t>
            </a:r>
            <a:r>
              <a:rPr lang="en-US" altLang="zh-TW" dirty="0">
                <a:solidFill>
                  <a:srgbClr val="008400"/>
                </a:solidFill>
                <a:latin typeface="Menlo" charset="0"/>
              </a:rPr>
              <a:t>*/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printf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TW" dirty="0">
                <a:solidFill>
                  <a:srgbClr val="D12F1B"/>
                </a:solidFill>
                <a:latin typeface="Menlo" charset="0"/>
              </a:rPr>
              <a:t>"press Enter to continue\n"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);</a:t>
            </a:r>
            <a:endParaRPr lang="en-US" altLang="zh-TW" dirty="0">
              <a:solidFill>
                <a:srgbClr val="D12F1B"/>
              </a:solidFill>
              <a:latin typeface="Menlo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getchar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();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}</a:t>
            </a:r>
            <a:endParaRPr lang="en-US" altLang="zh-TW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640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>
            <a:extLst>
              <a:ext uri="{FF2B5EF4-FFF2-40B4-BE49-F238E27FC236}">
                <a16:creationId xmlns:a16="http://schemas.microsoft.com/office/drawing/2014/main" id="{AC80E060-192C-CD44-9C3B-92EFA7A25F6A}"/>
              </a:ext>
            </a:extLst>
          </p:cNvPr>
          <p:cNvGrpSpPr/>
          <p:nvPr/>
        </p:nvGrpSpPr>
        <p:grpSpPr>
          <a:xfrm>
            <a:off x="1142998" y="-389464"/>
            <a:ext cx="3589868" cy="3818469"/>
            <a:chOff x="3200399" y="-838202"/>
            <a:chExt cx="5452533" cy="5452533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90446096-1870-6043-BA3F-0C3153AD8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00399" y="-838202"/>
              <a:ext cx="5452533" cy="5452533"/>
            </a:xfrm>
            <a:prstGeom prst="rect">
              <a:avLst/>
            </a:prstGeom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6AAA334C-5549-064E-AA89-38D9A05AC7D8}"/>
                </a:ext>
              </a:extLst>
            </p:cNvPr>
            <p:cNvSpPr txBox="1"/>
            <p:nvPr/>
          </p:nvSpPr>
          <p:spPr>
            <a:xfrm>
              <a:off x="4334932" y="1472566"/>
              <a:ext cx="3183465" cy="835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3200" dirty="0"/>
                <a:t>main loop</a:t>
              </a:r>
              <a:endParaRPr kumimoji="1" lang="zh-TW" altLang="en-US" sz="3200" dirty="0"/>
            </a:p>
          </p:txBody>
        </p:sp>
      </p:grp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DC626F1D-D421-4F4C-A0A5-8C113B4F60CF}"/>
              </a:ext>
            </a:extLst>
          </p:cNvPr>
          <p:cNvCxnSpPr>
            <a:cxnSpLocks/>
          </p:cNvCxnSpPr>
          <p:nvPr/>
        </p:nvCxnSpPr>
        <p:spPr>
          <a:xfrm>
            <a:off x="0" y="3708401"/>
            <a:ext cx="5350933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FFE048A-4171-CB4E-841A-00CF93DAD74E}"/>
              </a:ext>
            </a:extLst>
          </p:cNvPr>
          <p:cNvSpPr txBox="1"/>
          <p:nvPr/>
        </p:nvSpPr>
        <p:spPr>
          <a:xfrm rot="5400000">
            <a:off x="-1113369" y="4960034"/>
            <a:ext cx="3149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600" dirty="0">
                <a:solidFill>
                  <a:srgbClr val="C00000"/>
                </a:solidFill>
              </a:rPr>
              <a:t>OS</a:t>
            </a:r>
            <a:endParaRPr kumimoji="1" lang="zh-TW" altLang="en-US" sz="3600" dirty="0">
              <a:solidFill>
                <a:srgbClr val="C0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25A844A-3EE3-184E-B0AA-DDE76DF448DF}"/>
              </a:ext>
            </a:extLst>
          </p:cNvPr>
          <p:cNvSpPr txBox="1"/>
          <p:nvPr/>
        </p:nvSpPr>
        <p:spPr>
          <a:xfrm rot="5400000">
            <a:off x="-1392771" y="1531035"/>
            <a:ext cx="3708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600" dirty="0">
                <a:solidFill>
                  <a:srgbClr val="C00000"/>
                </a:solidFill>
              </a:rPr>
              <a:t>APP</a:t>
            </a:r>
            <a:endParaRPr kumimoji="1" lang="zh-TW" altLang="en-US" sz="3600" dirty="0">
              <a:solidFill>
                <a:srgbClr val="C00000"/>
              </a:solidFill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1DE90CD0-0D4C-0B4B-8992-A37BC2326657}"/>
              </a:ext>
            </a:extLst>
          </p:cNvPr>
          <p:cNvCxnSpPr/>
          <p:nvPr/>
        </p:nvCxnSpPr>
        <p:spPr>
          <a:xfrm flipV="1">
            <a:off x="2506132" y="2675467"/>
            <a:ext cx="0" cy="2065867"/>
          </a:xfrm>
          <a:prstGeom prst="straightConnector1">
            <a:avLst/>
          </a:prstGeom>
          <a:ln w="762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A74965C-1D03-4046-BFCE-988064FB44C4}"/>
              </a:ext>
            </a:extLst>
          </p:cNvPr>
          <p:cNvSpPr txBox="1"/>
          <p:nvPr/>
        </p:nvSpPr>
        <p:spPr>
          <a:xfrm>
            <a:off x="1142998" y="4901911"/>
            <a:ext cx="2726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control-c</a:t>
            </a:r>
            <a:endParaRPr kumimoji="1" lang="zh-TW" altLang="en-US" sz="3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C75C2E7-D304-284F-8377-21F41957AB8D}"/>
              </a:ext>
            </a:extLst>
          </p:cNvPr>
          <p:cNvSpPr/>
          <p:nvPr/>
        </p:nvSpPr>
        <p:spPr>
          <a:xfrm>
            <a:off x="6197600" y="440267"/>
            <a:ext cx="5588000" cy="61468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3200" dirty="0">
                <a:solidFill>
                  <a:schemeClr val="tx1"/>
                </a:solidFill>
              </a:rPr>
              <a:t>主程式通常是由一個巨型的迴圈所構成</a:t>
            </a:r>
            <a:endParaRPr kumimoji="1" lang="en-US" altLang="zh-CN" sz="32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3200" dirty="0">
                <a:solidFill>
                  <a:schemeClr val="tx1"/>
                </a:solidFill>
              </a:rPr>
              <a:t>如果使用者按下</a:t>
            </a:r>
            <a:r>
              <a:rPr kumimoji="1" lang="en-US" altLang="zh-CN" sz="3200" dirty="0" err="1">
                <a:solidFill>
                  <a:schemeClr val="tx1"/>
                </a:solidFill>
              </a:rPr>
              <a:t>ctr</a:t>
            </a:r>
            <a:r>
              <a:rPr kumimoji="1" lang="en-US" altLang="zh-CN" sz="3200" dirty="0">
                <a:solidFill>
                  <a:schemeClr val="tx1"/>
                </a:solidFill>
              </a:rPr>
              <a:t>-c</a:t>
            </a:r>
            <a:r>
              <a:rPr kumimoji="1" lang="zh-CN" altLang="en-US" sz="3200" dirty="0">
                <a:solidFill>
                  <a:schemeClr val="tx1"/>
                </a:solidFill>
              </a:rPr>
              <a:t>以後，該主程式如何回應？</a:t>
            </a:r>
            <a:endParaRPr kumimoji="1" lang="en-US" altLang="zh-CN" sz="32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3200" dirty="0">
                <a:solidFill>
                  <a:schemeClr val="tx1"/>
                </a:solidFill>
              </a:rPr>
              <a:t>在主程式偵測</a:t>
            </a:r>
            <a:r>
              <a:rPr kumimoji="1" lang="en-US" altLang="zh-CN" sz="3200" dirty="0" err="1">
                <a:solidFill>
                  <a:schemeClr val="tx1"/>
                </a:solidFill>
              </a:rPr>
              <a:t>ctr</a:t>
            </a:r>
            <a:r>
              <a:rPr kumimoji="1" lang="en-US" altLang="zh-CN" sz="3200" dirty="0">
                <a:solidFill>
                  <a:schemeClr val="tx1"/>
                </a:solidFill>
              </a:rPr>
              <a:t>-c</a:t>
            </a:r>
            <a:r>
              <a:rPr kumimoji="1" lang="zh-CN" altLang="en-US" sz="3200" dirty="0">
                <a:solidFill>
                  <a:schemeClr val="tx1"/>
                </a:solidFill>
              </a:rPr>
              <a:t>？</a:t>
            </a:r>
            <a:endParaRPr kumimoji="1" lang="en-US" altLang="zh-CN" sz="32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3200" dirty="0">
                <a:solidFill>
                  <a:schemeClr val="tx1"/>
                </a:solidFill>
              </a:rPr>
              <a:t>由作業系統處理</a:t>
            </a:r>
            <a:r>
              <a:rPr kumimoji="1" lang="en-US" altLang="zh-CN" sz="3200" dirty="0" err="1">
                <a:solidFill>
                  <a:schemeClr val="tx1"/>
                </a:solidFill>
              </a:rPr>
              <a:t>ctr</a:t>
            </a:r>
            <a:r>
              <a:rPr kumimoji="1" lang="en-US" altLang="zh-CN" sz="3200" dirty="0">
                <a:solidFill>
                  <a:schemeClr val="tx1"/>
                </a:solidFill>
              </a:rPr>
              <a:t>-c</a:t>
            </a:r>
            <a:r>
              <a:rPr kumimoji="1" lang="zh-CN" altLang="en-US" sz="3200" dirty="0">
                <a:solidFill>
                  <a:schemeClr val="tx1"/>
                </a:solidFill>
              </a:rPr>
              <a:t>？</a:t>
            </a:r>
            <a:endParaRPr kumimoji="1" lang="en-US" altLang="zh-CN" sz="32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3200" dirty="0">
                <a:solidFill>
                  <a:schemeClr val="tx1"/>
                </a:solidFill>
              </a:rPr>
              <a:t>主程式告訴作業系統如何處理</a:t>
            </a:r>
            <a:r>
              <a:rPr kumimoji="1" lang="en-US" altLang="zh-CN" sz="3200" dirty="0" err="1">
                <a:solidFill>
                  <a:schemeClr val="tx1"/>
                </a:solidFill>
              </a:rPr>
              <a:t>ctr</a:t>
            </a:r>
            <a:r>
              <a:rPr kumimoji="1" lang="en-US" altLang="zh-CN" sz="3200" dirty="0">
                <a:solidFill>
                  <a:schemeClr val="tx1"/>
                </a:solidFill>
              </a:rPr>
              <a:t>-c</a:t>
            </a:r>
            <a:r>
              <a:rPr kumimoji="1" lang="zh-CN" altLang="en-US" sz="3200" dirty="0">
                <a:solidFill>
                  <a:schemeClr val="tx1"/>
                </a:solidFill>
              </a:rPr>
              <a:t>？</a:t>
            </a:r>
            <a:endParaRPr kumimoji="1" lang="zh-TW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3295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執行結果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/>
              <a:t>get a signal named '11', 'Segmentation fault'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/>
              <a:t>get a signal named '11', 'Segmentation fault'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/>
              <a:t>get a signal named '11', 'Segmentation fault'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/>
              <a:t>get a signal named '11', 'Segmentation fault'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/>
              <a:t>get a signal named '11', 'Segmentation fault'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/>
              <a:t>get a signal named '11', 'Segmentation fault'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/>
              <a:t>get a signal named '11', 'Segmentation </a:t>
            </a:r>
            <a:r>
              <a:rPr kumimoji="1" lang="en-US" altLang="zh-TW" dirty="0" err="1"/>
              <a:t>fault'^C</a:t>
            </a:r>
            <a:endParaRPr kumimoji="1" lang="en-US" altLang="zh-TW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solidFill>
                  <a:srgbClr val="FFFF00"/>
                </a:solidFill>
              </a:rPr>
              <a:t>/*</a:t>
            </a:r>
            <a:r>
              <a:rPr kumimoji="1" lang="zh-TW" altLang="en-US" dirty="0">
                <a:solidFill>
                  <a:srgbClr val="FFFF00"/>
                </a:solidFill>
              </a:rPr>
              <a:t>在</a:t>
            </a:r>
            <a:r>
              <a:rPr kumimoji="1" lang="en-US" altLang="zh-TW" dirty="0" err="1">
                <a:solidFill>
                  <a:srgbClr val="FFFF00"/>
                </a:solidFill>
              </a:rPr>
              <a:t>sighandler</a:t>
            </a:r>
            <a:r>
              <a:rPr kumimoji="1" lang="zh-TW" altLang="en-US" dirty="0">
                <a:solidFill>
                  <a:srgbClr val="FFFF00"/>
                </a:solidFill>
              </a:rPr>
              <a:t>中，替變數</a:t>
            </a:r>
            <a:r>
              <a:rPr kumimoji="1" lang="en-US" altLang="zh-TW" dirty="0">
                <a:solidFill>
                  <a:srgbClr val="FFFF00"/>
                </a:solidFill>
              </a:rPr>
              <a:t>c</a:t>
            </a:r>
            <a:r>
              <a:rPr kumimoji="1" lang="zh-TW" altLang="en-US" dirty="0">
                <a:solidFill>
                  <a:srgbClr val="FFFF00"/>
                </a:solidFill>
              </a:rPr>
              <a:t>分配記憶體似乎是無用的</a:t>
            </a:r>
            <a:r>
              <a:rPr kumimoji="1" lang="en-US" altLang="zh-TW" dirty="0">
                <a:solidFill>
                  <a:srgbClr val="FFFF00"/>
                </a:solidFill>
              </a:rPr>
              <a:t>*/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95501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 err="1"/>
              <a:t>gdb</a:t>
            </a:r>
            <a:r>
              <a:rPr kumimoji="1" lang="zh-TW" altLang="en-US" dirty="0"/>
              <a:t>除錯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gdb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) b main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Breakpoint 1 at 0x400745: file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seg_fault_recover.c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, line 13.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gdb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) b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sighandler</a:t>
            </a:r>
            <a:endParaRPr kumimoji="1" lang="en-US" altLang="zh-TW" dirty="0">
              <a:latin typeface="Consolas" charset="0"/>
              <a:ea typeface="Consolas" charset="0"/>
              <a:cs typeface="Consolas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Breakpoint 2 at 0x400701: file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seg_fault_recover.c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, line 9.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gdb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) r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Starting program: /home/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shiwulo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/Dropbox/course/2017-sp/ch10/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seg_fault_recover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endParaRPr kumimoji="1" lang="en-US" altLang="zh-TW" dirty="0">
              <a:latin typeface="Consolas" charset="0"/>
              <a:ea typeface="Consolas" charset="0"/>
              <a:cs typeface="Consolas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Breakpoint 1, main (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argc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=1,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argv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=0x7fffffffdd88) at seg_fault_recover.c:13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13	    assert(signal(SIGSEGV,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sighandler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) != SIG_ERR);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gdb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) n</a:t>
            </a:r>
          </a:p>
        </p:txBody>
      </p:sp>
    </p:spTree>
    <p:extLst>
      <p:ext uri="{BB962C8B-B14F-4D97-AF65-F5344CB8AC3E}">
        <p14:creationId xmlns:p14="http://schemas.microsoft.com/office/powerpoint/2010/main" val="40266851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 err="1"/>
              <a:t>gdb</a:t>
            </a:r>
            <a:r>
              <a:rPr kumimoji="1" lang="zh-TW" altLang="en-US" dirty="0"/>
              <a:t>除錯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 startAt="10"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14	    *c = 0xF0FE;/*c</a:t>
            </a:r>
            <a:r>
              <a:rPr kumimoji="1" lang="zh-TW" altLang="en-US" dirty="0">
                <a:latin typeface="Consolas" charset="0"/>
                <a:ea typeface="Consolas" charset="0"/>
                <a:cs typeface="Consolas" charset="0"/>
              </a:rPr>
              <a:t>沒有初始化就使用*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/</a:t>
            </a:r>
          </a:p>
          <a:p>
            <a:pPr marL="514350" indent="-514350">
              <a:buFont typeface="+mj-lt"/>
              <a:buAutoNum type="arabicPeriod" startAt="10"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gdb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) n</a:t>
            </a:r>
          </a:p>
          <a:p>
            <a:pPr marL="514350" indent="-514350">
              <a:buFont typeface="+mj-lt"/>
              <a:buAutoNum type="arabicPeriod" startAt="10"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Program received signal SIGSEGV, Segmentation fault.</a:t>
            </a:r>
          </a:p>
          <a:p>
            <a:pPr marL="514350" indent="-514350">
              <a:buFont typeface="+mj-lt"/>
              <a:buAutoNum type="arabicPeriod" startAt="10"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0x000000000040077a in main (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argc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=1,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argv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=0x7fffffffdd88)</a:t>
            </a:r>
          </a:p>
          <a:p>
            <a:pPr marL="514350" indent="-514350">
              <a:buFont typeface="+mj-lt"/>
              <a:buAutoNum type="arabicPeriod" startAt="10"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at seg_fault_recover.c:14</a:t>
            </a:r>
          </a:p>
          <a:p>
            <a:pPr marL="514350" indent="-514350">
              <a:buFont typeface="+mj-lt"/>
              <a:buAutoNum type="arabicPeriod" startAt="10"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14	    *c = 0xF0FE;/*c</a:t>
            </a:r>
            <a:r>
              <a:rPr kumimoji="1" lang="zh-TW" altLang="en-US" dirty="0">
                <a:latin typeface="Consolas" charset="0"/>
                <a:ea typeface="Consolas" charset="0"/>
                <a:cs typeface="Consolas" charset="0"/>
              </a:rPr>
              <a:t>沒有初始化就使用*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/</a:t>
            </a:r>
          </a:p>
          <a:p>
            <a:pPr marL="514350" indent="-514350">
              <a:buFont typeface="+mj-lt"/>
              <a:buAutoNum type="arabicPeriod" startAt="10"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gdb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) p c</a:t>
            </a:r>
          </a:p>
          <a:p>
            <a:pPr marL="514350" indent="-514350">
              <a:buFont typeface="+mj-lt"/>
              <a:buAutoNum type="arabicPeriod" startAt="10"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$1 = (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*) 0x0	</a:t>
            </a: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驗證一下，</a:t>
            </a: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kumimoji="1" lang="zh-TW" altLang="en-US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是</a:t>
            </a: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null pointer*/</a:t>
            </a:r>
          </a:p>
          <a:p>
            <a:pPr marL="514350" indent="-514350">
              <a:buFont typeface="+mj-lt"/>
              <a:buAutoNum type="arabicPeriod" startAt="10"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gdb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) p *c	</a:t>
            </a: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驗證一下，</a:t>
            </a: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null pointer</a:t>
            </a:r>
            <a:r>
              <a:rPr kumimoji="1" lang="zh-TW" altLang="en-US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不可以讀寫</a:t>
            </a: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</a:p>
          <a:p>
            <a:pPr marL="514350" indent="-514350">
              <a:buFont typeface="+mj-lt"/>
              <a:buAutoNum type="arabicPeriod" startAt="10"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Cannot access memory at address 0x0</a:t>
            </a:r>
          </a:p>
        </p:txBody>
      </p:sp>
    </p:spTree>
    <p:extLst>
      <p:ext uri="{BB962C8B-B14F-4D97-AF65-F5344CB8AC3E}">
        <p14:creationId xmlns:p14="http://schemas.microsoft.com/office/powerpoint/2010/main" val="28080785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 err="1"/>
              <a:t>gdb</a:t>
            </a:r>
            <a:r>
              <a:rPr kumimoji="1" lang="zh-TW" altLang="en-US" dirty="0"/>
              <a:t>除錯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 startAt="20"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gdb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) n</a:t>
            </a:r>
          </a:p>
          <a:p>
            <a:pPr marL="514350" indent="-514350">
              <a:buFont typeface="+mj-lt"/>
              <a:buAutoNum type="arabicPeriod" startAt="20"/>
            </a:pP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sighandler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signumber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=4) at seg_fault_recover.c:8</a:t>
            </a:r>
          </a:p>
          <a:p>
            <a:pPr marL="514350" indent="-514350">
              <a:buFont typeface="+mj-lt"/>
              <a:buAutoNum type="arabicPeriod" startAt="20"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8	void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sighandler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signumber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 marL="514350" indent="-514350">
              <a:buFont typeface="+mj-lt"/>
              <a:buAutoNum type="arabicPeriod" startAt="20"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gdb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) n</a:t>
            </a:r>
          </a:p>
          <a:p>
            <a:pPr marL="514350" indent="-514350">
              <a:buFont typeface="+mj-lt"/>
              <a:buAutoNum type="arabicPeriod" startAt="20"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Breakpoint 2,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sighandler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signumber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=11) at seg_fault_recover.c:9</a:t>
            </a:r>
          </a:p>
          <a:p>
            <a:pPr marL="514350" indent="-514350">
              <a:buFont typeface="+mj-lt"/>
              <a:buAutoNum type="arabicPeriod" startAt="20"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9	   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("get a signal named '%d', '%s'\n",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signumber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sys_siglist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signumber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]);</a:t>
            </a:r>
          </a:p>
          <a:p>
            <a:pPr marL="514350" indent="-514350">
              <a:buFont typeface="+mj-lt"/>
              <a:buAutoNum type="arabicPeriod" startAt="20"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gdb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) n</a:t>
            </a:r>
          </a:p>
          <a:p>
            <a:pPr marL="514350" indent="-514350">
              <a:buFont typeface="+mj-lt"/>
              <a:buAutoNum type="arabicPeriod" startAt="20"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get a signal named '11', 'Segmentation fault'</a:t>
            </a:r>
          </a:p>
          <a:p>
            <a:pPr marL="514350" indent="-514350">
              <a:buFont typeface="+mj-lt"/>
              <a:buAutoNum type="arabicPeriod" startAt="20"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10	    c=(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*)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malloc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sizeof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));	</a:t>
            </a: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替</a:t>
            </a: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kumimoji="1" lang="zh-TW" altLang="en-US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分配了記憶體</a:t>
            </a: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</a:p>
          <a:p>
            <a:pPr marL="514350" indent="-514350">
              <a:buFont typeface="+mj-lt"/>
              <a:buAutoNum type="arabicPeriod" startAt="20"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gdb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) n</a:t>
            </a:r>
          </a:p>
          <a:p>
            <a:pPr marL="514350" indent="-514350">
              <a:buFont typeface="+mj-lt"/>
              <a:buAutoNum type="arabicPeriod" startAt="20"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11	}</a:t>
            </a:r>
          </a:p>
        </p:txBody>
      </p:sp>
    </p:spTree>
    <p:extLst>
      <p:ext uri="{BB962C8B-B14F-4D97-AF65-F5344CB8AC3E}">
        <p14:creationId xmlns:p14="http://schemas.microsoft.com/office/powerpoint/2010/main" val="9306486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 err="1"/>
              <a:t>gdb</a:t>
            </a:r>
            <a:r>
              <a:rPr kumimoji="1" lang="zh-TW" altLang="en-US" dirty="0"/>
              <a:t>除錯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 startAt="31"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gdb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) p c	</a:t>
            </a: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分配完以後，</a:t>
            </a: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kumimoji="1" lang="zh-TW" altLang="en-US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是否從</a:t>
            </a: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null pointer</a:t>
            </a:r>
            <a:r>
              <a:rPr kumimoji="1" lang="zh-TW" altLang="en-US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變成有意義的</a:t>
            </a: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</a:p>
          <a:p>
            <a:pPr marL="514350" indent="-514350">
              <a:buFont typeface="+mj-lt"/>
              <a:buAutoNum type="arabicPeriod" startAt="31"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$2 = (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*) 0x602420</a:t>
            </a:r>
          </a:p>
          <a:p>
            <a:pPr marL="514350" indent="-514350">
              <a:buFont typeface="+mj-lt"/>
              <a:buAutoNum type="arabicPeriod" startAt="31"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gdb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) p *c	</a:t>
            </a: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列印</a:t>
            </a: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kumimoji="1" lang="zh-TW" altLang="en-US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變數的值，發現真的可以讀取</a:t>
            </a: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</a:p>
          <a:p>
            <a:pPr marL="514350" indent="-514350">
              <a:buFont typeface="+mj-lt"/>
              <a:buAutoNum type="arabicPeriod" startAt="31"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$3 = 0</a:t>
            </a:r>
          </a:p>
          <a:p>
            <a:pPr marL="514350" indent="-514350">
              <a:buFont typeface="+mj-lt"/>
              <a:buAutoNum type="arabicPeriod" startAt="31"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gdb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) c		</a:t>
            </a: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繼續執行，理論上回到</a:t>
            </a: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main</a:t>
            </a:r>
            <a:r>
              <a:rPr kumimoji="1" lang="zh-TW" altLang="en-US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後，</a:t>
            </a: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*c</a:t>
            </a:r>
            <a:r>
              <a:rPr kumimoji="1" lang="zh-TW" altLang="en-US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可以讀寫</a:t>
            </a: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</a:p>
          <a:p>
            <a:pPr marL="514350" indent="-514350">
              <a:buFont typeface="+mj-lt"/>
              <a:buAutoNum type="arabicPeriod" startAt="31"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Continuing.</a:t>
            </a:r>
          </a:p>
          <a:p>
            <a:pPr marL="514350" indent="-514350">
              <a:buFont typeface="+mj-lt"/>
              <a:buAutoNum type="arabicPeriod" startAt="31"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Program received signal SIGSEGV, Segmentation fault.</a:t>
            </a:r>
          </a:p>
          <a:p>
            <a:pPr marL="514350" indent="-514350">
              <a:buFont typeface="+mj-lt"/>
              <a:buAutoNum type="arabicPeriod" startAt="31"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0x000000000040077a in main (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argc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=1,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argv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=0x7fffffffdd88)</a:t>
            </a:r>
          </a:p>
          <a:p>
            <a:pPr marL="514350" indent="-514350">
              <a:buFont typeface="+mj-lt"/>
              <a:buAutoNum type="arabicPeriod" startAt="31"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at seg_fault_recover.c:14</a:t>
            </a:r>
          </a:p>
          <a:p>
            <a:pPr marL="514350" indent="-514350">
              <a:buFont typeface="+mj-lt"/>
              <a:buAutoNum type="arabicPeriod" startAt="31"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14	    *c = 0xF0FE;/*c</a:t>
            </a:r>
            <a:r>
              <a:rPr kumimoji="1" lang="zh-TW" altLang="en-US" dirty="0">
                <a:latin typeface="Consolas" charset="0"/>
                <a:ea typeface="Consolas" charset="0"/>
                <a:cs typeface="Consolas" charset="0"/>
              </a:rPr>
              <a:t>沒有初始化就使用*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/</a:t>
            </a:r>
          </a:p>
          <a:p>
            <a:pPr marL="514350" indent="-514350">
              <a:buFont typeface="+mj-lt"/>
              <a:buAutoNum type="arabicPeriod" startAt="31"/>
            </a:pP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現在</a:t>
            </a: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kumimoji="1" lang="zh-TW" altLang="en-US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已經在</a:t>
            </a:r>
            <a:r>
              <a:rPr kumimoji="1" lang="en-US" altLang="zh-TW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sighandler</a:t>
            </a:r>
            <a:r>
              <a:rPr kumimoji="1" lang="zh-TW" altLang="en-US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初始化了，為何還是</a:t>
            </a: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SIGSEGV*/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3480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 err="1"/>
              <a:t>gdb</a:t>
            </a:r>
            <a:r>
              <a:rPr kumimoji="1" lang="zh-TW" altLang="en-US" dirty="0"/>
              <a:t>除錯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 fontScale="55000" lnSpcReduction="20000"/>
          </a:bodyPr>
          <a:lstStyle/>
          <a:p>
            <a:pPr marL="514350" lvl="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42"/>
            </a:pP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gdb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disassemble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main</a:t>
            </a:r>
            <a:endParaRPr kumimoji="1" lang="mr-IN" altLang="zh-TW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Dump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of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assembler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code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main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sz="2200" dirty="0">
                <a:latin typeface="Consolas" charset="0"/>
                <a:ea typeface="Consolas" charset="0"/>
                <a:cs typeface="Consolas" charset="0"/>
              </a:rPr>
              <a:t>   0x0000000000400736 &lt;+0&gt;:	</a:t>
            </a:r>
            <a:r>
              <a:rPr kumimoji="1" lang="mr-IN" altLang="zh-TW" sz="2200" dirty="0" err="1">
                <a:latin typeface="Consolas" charset="0"/>
                <a:ea typeface="Consolas" charset="0"/>
                <a:cs typeface="Consolas" charset="0"/>
              </a:rPr>
              <a:t>push</a:t>
            </a:r>
            <a:r>
              <a:rPr kumimoji="1" lang="mr-IN" altLang="zh-TW" sz="2200" dirty="0">
                <a:latin typeface="Consolas" charset="0"/>
                <a:ea typeface="Consolas" charset="0"/>
                <a:cs typeface="Consolas" charset="0"/>
              </a:rPr>
              <a:t>   %</a:t>
            </a:r>
            <a:r>
              <a:rPr kumimoji="1" lang="mr-IN" altLang="zh-TW" sz="2200" dirty="0" err="1">
                <a:latin typeface="Consolas" charset="0"/>
                <a:ea typeface="Consolas" charset="0"/>
                <a:cs typeface="Consolas" charset="0"/>
              </a:rPr>
              <a:t>rbp</a:t>
            </a:r>
            <a:endParaRPr kumimoji="1" lang="mr-IN" altLang="zh-TW" sz="22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sz="2200" dirty="0">
                <a:latin typeface="Consolas" charset="0"/>
                <a:ea typeface="Consolas" charset="0"/>
                <a:cs typeface="Consolas" charset="0"/>
              </a:rPr>
              <a:t>   0x0000000000400737 &lt;+1&gt;:	</a:t>
            </a:r>
            <a:r>
              <a:rPr kumimoji="1" lang="mr-IN" altLang="zh-TW" sz="2200" dirty="0" err="1">
                <a:latin typeface="Consolas" charset="0"/>
                <a:ea typeface="Consolas" charset="0"/>
                <a:cs typeface="Consolas" charset="0"/>
              </a:rPr>
              <a:t>mov</a:t>
            </a:r>
            <a:r>
              <a:rPr kumimoji="1" lang="mr-IN" altLang="zh-TW" sz="2200" dirty="0">
                <a:latin typeface="Consolas" charset="0"/>
                <a:ea typeface="Consolas" charset="0"/>
                <a:cs typeface="Consolas" charset="0"/>
              </a:rPr>
              <a:t>    %</a:t>
            </a:r>
            <a:r>
              <a:rPr kumimoji="1" lang="mr-IN" altLang="zh-TW" sz="2200" dirty="0" err="1">
                <a:latin typeface="Consolas" charset="0"/>
                <a:ea typeface="Consolas" charset="0"/>
                <a:cs typeface="Consolas" charset="0"/>
              </a:rPr>
              <a:t>rsp</a:t>
            </a:r>
            <a:r>
              <a:rPr kumimoji="1" lang="mr-IN" altLang="zh-TW" sz="2200" dirty="0">
                <a:latin typeface="Consolas" charset="0"/>
                <a:ea typeface="Consolas" charset="0"/>
                <a:cs typeface="Consolas" charset="0"/>
              </a:rPr>
              <a:t>,%</a:t>
            </a:r>
            <a:r>
              <a:rPr kumimoji="1" lang="mr-IN" altLang="zh-TW" sz="2200" dirty="0" err="1">
                <a:latin typeface="Consolas" charset="0"/>
                <a:ea typeface="Consolas" charset="0"/>
                <a:cs typeface="Consolas" charset="0"/>
              </a:rPr>
              <a:t>rbp</a:t>
            </a:r>
            <a:endParaRPr kumimoji="1" lang="mr-IN" altLang="zh-TW" sz="22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sz="2200" dirty="0">
                <a:latin typeface="Consolas" charset="0"/>
                <a:ea typeface="Consolas" charset="0"/>
                <a:cs typeface="Consolas" charset="0"/>
              </a:rPr>
              <a:t>   0x000000000040073a &lt;+4&gt;:	</a:t>
            </a:r>
            <a:r>
              <a:rPr kumimoji="1" lang="mr-IN" altLang="zh-TW" sz="2200" dirty="0" err="1">
                <a:latin typeface="Consolas" charset="0"/>
                <a:ea typeface="Consolas" charset="0"/>
                <a:cs typeface="Consolas" charset="0"/>
              </a:rPr>
              <a:t>sub</a:t>
            </a:r>
            <a:r>
              <a:rPr kumimoji="1" lang="mr-IN" altLang="zh-TW" sz="2200" dirty="0">
                <a:latin typeface="Consolas" charset="0"/>
                <a:ea typeface="Consolas" charset="0"/>
                <a:cs typeface="Consolas" charset="0"/>
              </a:rPr>
              <a:t>    $0x10,%rsp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sz="2200" dirty="0">
                <a:latin typeface="Consolas" charset="0"/>
                <a:ea typeface="Consolas" charset="0"/>
                <a:cs typeface="Consolas" charset="0"/>
              </a:rPr>
              <a:t>   0x000000000040073e &lt;+8&gt;:	</a:t>
            </a:r>
            <a:r>
              <a:rPr kumimoji="1" lang="mr-IN" altLang="zh-TW" sz="2200" dirty="0" err="1">
                <a:latin typeface="Consolas" charset="0"/>
                <a:ea typeface="Consolas" charset="0"/>
                <a:cs typeface="Consolas" charset="0"/>
              </a:rPr>
              <a:t>mov</a:t>
            </a:r>
            <a:r>
              <a:rPr kumimoji="1" lang="mr-IN" altLang="zh-TW" sz="2200" dirty="0">
                <a:latin typeface="Consolas" charset="0"/>
                <a:ea typeface="Consolas" charset="0"/>
                <a:cs typeface="Consolas" charset="0"/>
              </a:rPr>
              <a:t>    %edi,-0x4(%</a:t>
            </a:r>
            <a:r>
              <a:rPr kumimoji="1" lang="mr-IN" altLang="zh-TW" sz="2200" dirty="0" err="1">
                <a:latin typeface="Consolas" charset="0"/>
                <a:ea typeface="Consolas" charset="0"/>
                <a:cs typeface="Consolas" charset="0"/>
              </a:rPr>
              <a:t>rbp</a:t>
            </a:r>
            <a:r>
              <a:rPr kumimoji="1" lang="mr-IN" altLang="zh-TW" sz="22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sz="2200" dirty="0">
                <a:latin typeface="Consolas" charset="0"/>
                <a:ea typeface="Consolas" charset="0"/>
                <a:cs typeface="Consolas" charset="0"/>
              </a:rPr>
              <a:t>   0x0000000000400741 &lt;+11&gt;:	</a:t>
            </a:r>
            <a:r>
              <a:rPr kumimoji="1" lang="mr-IN" altLang="zh-TW" sz="2200" dirty="0" err="1">
                <a:latin typeface="Consolas" charset="0"/>
                <a:ea typeface="Consolas" charset="0"/>
                <a:cs typeface="Consolas" charset="0"/>
              </a:rPr>
              <a:t>mov</a:t>
            </a:r>
            <a:r>
              <a:rPr kumimoji="1" lang="mr-IN" altLang="zh-TW" sz="2200" dirty="0">
                <a:latin typeface="Consolas" charset="0"/>
                <a:ea typeface="Consolas" charset="0"/>
                <a:cs typeface="Consolas" charset="0"/>
              </a:rPr>
              <a:t>    %rsi,-0x10(%</a:t>
            </a:r>
            <a:r>
              <a:rPr kumimoji="1" lang="mr-IN" altLang="zh-TW" sz="2200" dirty="0" err="1">
                <a:latin typeface="Consolas" charset="0"/>
                <a:ea typeface="Consolas" charset="0"/>
                <a:cs typeface="Consolas" charset="0"/>
              </a:rPr>
              <a:t>rbp</a:t>
            </a:r>
            <a:r>
              <a:rPr kumimoji="1" lang="mr-IN" altLang="zh-TW" sz="22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sz="2200" dirty="0">
                <a:latin typeface="Consolas" charset="0"/>
                <a:ea typeface="Consolas" charset="0"/>
                <a:cs typeface="Consolas" charset="0"/>
              </a:rPr>
              <a:t>   0x0000000000400745 &lt;+15&gt;:	</a:t>
            </a:r>
            <a:r>
              <a:rPr kumimoji="1" lang="mr-IN" altLang="zh-TW" sz="2200" dirty="0" err="1">
                <a:latin typeface="Consolas" charset="0"/>
                <a:ea typeface="Consolas" charset="0"/>
                <a:cs typeface="Consolas" charset="0"/>
              </a:rPr>
              <a:t>mov</a:t>
            </a:r>
            <a:r>
              <a:rPr kumimoji="1" lang="mr-IN" altLang="zh-TW" sz="2200" dirty="0">
                <a:latin typeface="Consolas" charset="0"/>
                <a:ea typeface="Consolas" charset="0"/>
                <a:cs typeface="Consolas" charset="0"/>
              </a:rPr>
              <a:t>    $0x4006f6,%esi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sz="2200" dirty="0">
                <a:latin typeface="Consolas" charset="0"/>
                <a:ea typeface="Consolas" charset="0"/>
                <a:cs typeface="Consolas" charset="0"/>
              </a:rPr>
              <a:t>   0x000000000040074a &lt;+20&gt;:	</a:t>
            </a:r>
            <a:r>
              <a:rPr kumimoji="1" lang="mr-IN" altLang="zh-TW" sz="2200" dirty="0" err="1">
                <a:latin typeface="Consolas" charset="0"/>
                <a:ea typeface="Consolas" charset="0"/>
                <a:cs typeface="Consolas" charset="0"/>
              </a:rPr>
              <a:t>mov</a:t>
            </a:r>
            <a:r>
              <a:rPr kumimoji="1" lang="mr-IN" altLang="zh-TW" sz="2200" dirty="0">
                <a:latin typeface="Consolas" charset="0"/>
                <a:ea typeface="Consolas" charset="0"/>
                <a:cs typeface="Consolas" charset="0"/>
              </a:rPr>
              <a:t>    $0xb,%edi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sz="2200" dirty="0">
                <a:latin typeface="Consolas" charset="0"/>
                <a:ea typeface="Consolas" charset="0"/>
                <a:cs typeface="Consolas" charset="0"/>
              </a:rPr>
              <a:t>   0x000000000040074f &lt;+25&gt;:	</a:t>
            </a:r>
            <a:r>
              <a:rPr kumimoji="1" lang="mr-IN" altLang="zh-TW" sz="2200" dirty="0" err="1">
                <a:latin typeface="Consolas" charset="0"/>
                <a:ea typeface="Consolas" charset="0"/>
                <a:cs typeface="Consolas" charset="0"/>
              </a:rPr>
              <a:t>callq</a:t>
            </a:r>
            <a:r>
              <a:rPr kumimoji="1" lang="mr-IN" altLang="zh-TW" sz="2200" dirty="0">
                <a:latin typeface="Consolas" charset="0"/>
                <a:ea typeface="Consolas" charset="0"/>
                <a:cs typeface="Consolas" charset="0"/>
              </a:rPr>
              <a:t>  0x4005d0 &lt;</a:t>
            </a:r>
            <a:r>
              <a:rPr kumimoji="1" lang="mr-IN" altLang="zh-TW" sz="2200" dirty="0" err="1">
                <a:latin typeface="Consolas" charset="0"/>
                <a:ea typeface="Consolas" charset="0"/>
                <a:cs typeface="Consolas" charset="0"/>
              </a:rPr>
              <a:t>signal@plt</a:t>
            </a:r>
            <a:r>
              <a:rPr kumimoji="1" lang="mr-IN" altLang="zh-TW" sz="2200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sz="2200" dirty="0">
                <a:latin typeface="Consolas" charset="0"/>
                <a:ea typeface="Consolas" charset="0"/>
                <a:cs typeface="Consolas" charset="0"/>
              </a:rPr>
              <a:t>   0x0000000000400754 &lt;+30&gt;:	</a:t>
            </a:r>
            <a:r>
              <a:rPr kumimoji="1" lang="mr-IN" altLang="zh-TW" sz="2200" dirty="0" err="1">
                <a:latin typeface="Consolas" charset="0"/>
                <a:ea typeface="Consolas" charset="0"/>
                <a:cs typeface="Consolas" charset="0"/>
              </a:rPr>
              <a:t>cmp</a:t>
            </a:r>
            <a:r>
              <a:rPr kumimoji="1" lang="mr-IN" altLang="zh-TW" sz="2200" dirty="0">
                <a:latin typeface="Consolas" charset="0"/>
                <a:ea typeface="Consolas" charset="0"/>
                <a:cs typeface="Consolas" charset="0"/>
              </a:rPr>
              <a:t>    $0xffffffffffffffff,%rax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sz="2200" dirty="0">
                <a:latin typeface="Consolas" charset="0"/>
                <a:ea typeface="Consolas" charset="0"/>
                <a:cs typeface="Consolas" charset="0"/>
              </a:rPr>
              <a:t>   0x0000000000400758 &lt;+34&gt;:	</a:t>
            </a:r>
            <a:r>
              <a:rPr kumimoji="1" lang="mr-IN" altLang="zh-TW" sz="2200" dirty="0" err="1">
                <a:latin typeface="Consolas" charset="0"/>
                <a:ea typeface="Consolas" charset="0"/>
                <a:cs typeface="Consolas" charset="0"/>
              </a:rPr>
              <a:t>jne</a:t>
            </a:r>
            <a:r>
              <a:rPr kumimoji="1" lang="mr-IN" altLang="zh-TW" sz="2200" dirty="0">
                <a:latin typeface="Consolas" charset="0"/>
                <a:ea typeface="Consolas" charset="0"/>
                <a:cs typeface="Consolas" charset="0"/>
              </a:rPr>
              <a:t>    0x400773 &lt;main+61&gt;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sz="2200" dirty="0">
                <a:latin typeface="Consolas" charset="0"/>
                <a:ea typeface="Consolas" charset="0"/>
                <a:cs typeface="Consolas" charset="0"/>
              </a:rPr>
              <a:t>   0x000000000040075a &lt;+36&gt;:	</a:t>
            </a:r>
            <a:r>
              <a:rPr kumimoji="1" lang="mr-IN" altLang="zh-TW" sz="2200" dirty="0" err="1">
                <a:latin typeface="Consolas" charset="0"/>
                <a:ea typeface="Consolas" charset="0"/>
                <a:cs typeface="Consolas" charset="0"/>
              </a:rPr>
              <a:t>mov</a:t>
            </a:r>
            <a:r>
              <a:rPr kumimoji="1" lang="mr-IN" altLang="zh-TW" sz="2200" dirty="0">
                <a:latin typeface="Consolas" charset="0"/>
                <a:ea typeface="Consolas" charset="0"/>
                <a:cs typeface="Consolas" charset="0"/>
              </a:rPr>
              <a:t>    $0x40089f,%ecx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sz="2200" dirty="0">
                <a:latin typeface="Consolas" charset="0"/>
                <a:ea typeface="Consolas" charset="0"/>
                <a:cs typeface="Consolas" charset="0"/>
              </a:rPr>
              <a:t>   0x000000000040075f &lt;+41&gt;:	</a:t>
            </a:r>
            <a:r>
              <a:rPr kumimoji="1" lang="mr-IN" altLang="zh-TW" sz="2200" dirty="0" err="1">
                <a:latin typeface="Consolas" charset="0"/>
                <a:ea typeface="Consolas" charset="0"/>
                <a:cs typeface="Consolas" charset="0"/>
              </a:rPr>
              <a:t>mov</a:t>
            </a:r>
            <a:r>
              <a:rPr kumimoji="1" lang="mr-IN" altLang="zh-TW" sz="2200" dirty="0">
                <a:latin typeface="Consolas" charset="0"/>
                <a:ea typeface="Consolas" charset="0"/>
                <a:cs typeface="Consolas" charset="0"/>
              </a:rPr>
              <a:t>    $0xd,%edx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sz="2200" dirty="0">
                <a:latin typeface="Consolas" charset="0"/>
                <a:ea typeface="Consolas" charset="0"/>
                <a:cs typeface="Consolas" charset="0"/>
              </a:rPr>
              <a:t>   0x0000000000400764 &lt;+46&gt;:	</a:t>
            </a:r>
            <a:r>
              <a:rPr kumimoji="1" lang="mr-IN" altLang="zh-TW" sz="2200" dirty="0" err="1">
                <a:latin typeface="Consolas" charset="0"/>
                <a:ea typeface="Consolas" charset="0"/>
                <a:cs typeface="Consolas" charset="0"/>
              </a:rPr>
              <a:t>mov</a:t>
            </a:r>
            <a:r>
              <a:rPr kumimoji="1" lang="mr-IN" altLang="zh-TW" sz="2200" dirty="0">
                <a:latin typeface="Consolas" charset="0"/>
                <a:ea typeface="Consolas" charset="0"/>
                <a:cs typeface="Consolas" charset="0"/>
              </a:rPr>
              <a:t>    $0x400847,%esi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sz="2200" dirty="0">
                <a:latin typeface="Consolas" charset="0"/>
                <a:ea typeface="Consolas" charset="0"/>
                <a:cs typeface="Consolas" charset="0"/>
              </a:rPr>
              <a:t>   0x0000000000400769 &lt;+51&gt;:	</a:t>
            </a:r>
            <a:r>
              <a:rPr kumimoji="1" lang="mr-IN" altLang="zh-TW" sz="2200" dirty="0" err="1">
                <a:latin typeface="Consolas" charset="0"/>
                <a:ea typeface="Consolas" charset="0"/>
                <a:cs typeface="Consolas" charset="0"/>
              </a:rPr>
              <a:t>mov</a:t>
            </a:r>
            <a:r>
              <a:rPr kumimoji="1" lang="mr-IN" altLang="zh-TW" sz="2200" dirty="0">
                <a:latin typeface="Consolas" charset="0"/>
                <a:ea typeface="Consolas" charset="0"/>
                <a:cs typeface="Consolas" charset="0"/>
              </a:rPr>
              <a:t>    $0x400860,%edi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sz="2200" dirty="0">
                <a:latin typeface="Consolas" charset="0"/>
                <a:ea typeface="Consolas" charset="0"/>
                <a:cs typeface="Consolas" charset="0"/>
              </a:rPr>
              <a:t>   0x000000000040076e &lt;+56&gt;:	</a:t>
            </a:r>
            <a:r>
              <a:rPr kumimoji="1" lang="mr-IN" altLang="zh-TW" sz="2200" dirty="0" err="1">
                <a:latin typeface="Consolas" charset="0"/>
                <a:ea typeface="Consolas" charset="0"/>
                <a:cs typeface="Consolas" charset="0"/>
              </a:rPr>
              <a:t>callq</a:t>
            </a:r>
            <a:r>
              <a:rPr kumimoji="1" lang="mr-IN" altLang="zh-TW" sz="2200" dirty="0">
                <a:latin typeface="Consolas" charset="0"/>
                <a:ea typeface="Consolas" charset="0"/>
                <a:cs typeface="Consolas" charset="0"/>
              </a:rPr>
              <a:t>  0x4005a0 &lt;__</a:t>
            </a:r>
            <a:r>
              <a:rPr kumimoji="1" lang="mr-IN" altLang="zh-TW" sz="2200" dirty="0" err="1">
                <a:latin typeface="Consolas" charset="0"/>
                <a:ea typeface="Consolas" charset="0"/>
                <a:cs typeface="Consolas" charset="0"/>
              </a:rPr>
              <a:t>assert_fail@plt</a:t>
            </a:r>
            <a:r>
              <a:rPr kumimoji="1" lang="mr-IN" altLang="zh-TW" sz="2200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sz="33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  0x0000000000400773 &lt;+61&gt;:	</a:t>
            </a:r>
            <a:r>
              <a:rPr kumimoji="1" lang="mr-IN" altLang="zh-TW" sz="3300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mov</a:t>
            </a:r>
            <a:r>
              <a:rPr kumimoji="1" lang="mr-IN" altLang="zh-TW" sz="33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    0x200af6(%</a:t>
            </a:r>
            <a:r>
              <a:rPr kumimoji="1" lang="mr-IN" altLang="zh-TW" sz="3300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rip</a:t>
            </a:r>
            <a:r>
              <a:rPr kumimoji="1" lang="mr-IN" altLang="zh-TW" sz="33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),%</a:t>
            </a:r>
            <a:r>
              <a:rPr kumimoji="1" lang="mr-IN" altLang="zh-TW" sz="3300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rax</a:t>
            </a:r>
            <a:r>
              <a:rPr kumimoji="1" lang="mr-IN" altLang="zh-TW" sz="33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        # 0x601270 &lt;</a:t>
            </a:r>
            <a:r>
              <a:rPr kumimoji="1" lang="mr-IN" altLang="zh-TW" sz="3300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kumimoji="1" lang="mr-IN" altLang="zh-TW" sz="33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Font typeface="Symbol" charset="2"/>
              <a:buChar char="Þ"/>
            </a:pPr>
            <a:r>
              <a:rPr kumimoji="1" lang="mr-IN" altLang="zh-TW" sz="33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0x000000000040077a &lt;+68&gt;:	</a:t>
            </a:r>
            <a:r>
              <a:rPr kumimoji="1" lang="mr-IN" altLang="zh-TW" sz="3300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movl</a:t>
            </a:r>
            <a:r>
              <a:rPr kumimoji="1" lang="mr-IN" altLang="zh-TW" sz="33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   $0x</a:t>
            </a:r>
            <a:r>
              <a:rPr kumimoji="1" lang="en-US" altLang="zh-TW" sz="33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kumimoji="1" lang="mr-IN" altLang="zh-TW" sz="33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0fe,(%</a:t>
            </a:r>
            <a:r>
              <a:rPr kumimoji="1" lang="mr-IN" altLang="zh-TW" sz="3300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rax</a:t>
            </a:r>
            <a:r>
              <a:rPr kumimoji="1" lang="mr-IN" altLang="zh-TW" sz="33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endParaRPr kumimoji="1" lang="en-US" altLang="zh-TW" sz="3300" dirty="0">
              <a:solidFill>
                <a:srgbClr val="FFFF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zh-TW" altLang="en-US" sz="33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kumimoji="1" lang="en-US" altLang="zh-TW" sz="33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sz="33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因</a:t>
            </a:r>
            <a:r>
              <a:rPr kumimoji="1" lang="en-US" altLang="zh-TW" sz="33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kumimoji="1" lang="zh-TW" altLang="en-US" sz="33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的位址早被載入到</a:t>
            </a:r>
            <a:r>
              <a:rPr kumimoji="1" lang="en-US" altLang="zh-TW" sz="3300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rax</a:t>
            </a:r>
            <a:r>
              <a:rPr kumimoji="1" lang="zh-TW" altLang="en-US" sz="33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暫存器，因此重新執行</a:t>
            </a:r>
            <a:r>
              <a:rPr kumimoji="1" lang="en-US" altLang="zh-TW" sz="33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0x</a:t>
            </a:r>
            <a:r>
              <a:rPr kumimoji="1" lang="mr-IN" altLang="zh-TW" sz="33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40077a</a:t>
            </a:r>
            <a:r>
              <a:rPr kumimoji="1" lang="zh-TW" altLang="en-US" sz="33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行程式碼，也無效（不會重新載入）</a:t>
            </a:r>
            <a:r>
              <a:rPr kumimoji="1" lang="en-US" altLang="zh-TW" sz="33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  <a:endParaRPr kumimoji="1" lang="mr-IN" altLang="zh-TW" sz="3300" dirty="0">
              <a:solidFill>
                <a:srgbClr val="FFFF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sz="2200" dirty="0">
                <a:latin typeface="Consolas" charset="0"/>
                <a:ea typeface="Consolas" charset="0"/>
                <a:cs typeface="Consolas" charset="0"/>
              </a:rPr>
              <a:t>   0x0000000000400780 &lt;+74&gt;:	</a:t>
            </a:r>
            <a:r>
              <a:rPr kumimoji="1" lang="mr-IN" altLang="zh-TW" sz="2200" dirty="0" err="1">
                <a:latin typeface="Consolas" charset="0"/>
                <a:ea typeface="Consolas" charset="0"/>
                <a:cs typeface="Consolas" charset="0"/>
              </a:rPr>
              <a:t>mov</a:t>
            </a:r>
            <a:r>
              <a:rPr kumimoji="1" lang="mr-IN" altLang="zh-TW" sz="2200" dirty="0">
                <a:latin typeface="Consolas" charset="0"/>
                <a:ea typeface="Consolas" charset="0"/>
                <a:cs typeface="Consolas" charset="0"/>
              </a:rPr>
              <a:t>    $0x400887,%edi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sz="2200" dirty="0">
                <a:latin typeface="Consolas" charset="0"/>
                <a:ea typeface="Consolas" charset="0"/>
                <a:cs typeface="Consolas" charset="0"/>
              </a:rPr>
              <a:t>   0x0000000000400785 &lt;+79&gt;:	</a:t>
            </a:r>
            <a:r>
              <a:rPr kumimoji="1" lang="mr-IN" altLang="zh-TW" sz="2200" dirty="0" err="1">
                <a:latin typeface="Consolas" charset="0"/>
                <a:ea typeface="Consolas" charset="0"/>
                <a:cs typeface="Consolas" charset="0"/>
              </a:rPr>
              <a:t>callq</a:t>
            </a:r>
            <a:r>
              <a:rPr kumimoji="1" lang="mr-IN" altLang="zh-TW" sz="2200" dirty="0">
                <a:latin typeface="Consolas" charset="0"/>
                <a:ea typeface="Consolas" charset="0"/>
                <a:cs typeface="Consolas" charset="0"/>
              </a:rPr>
              <a:t>  0x400580 &lt;</a:t>
            </a:r>
            <a:r>
              <a:rPr kumimoji="1" lang="mr-IN" altLang="zh-TW" sz="2200" dirty="0" err="1">
                <a:latin typeface="Consolas" charset="0"/>
                <a:ea typeface="Consolas" charset="0"/>
                <a:cs typeface="Consolas" charset="0"/>
              </a:rPr>
              <a:t>puts@plt</a:t>
            </a:r>
            <a:r>
              <a:rPr kumimoji="1" lang="mr-IN" altLang="zh-TW" sz="2200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sz="2200" dirty="0">
                <a:latin typeface="Consolas" charset="0"/>
                <a:ea typeface="Consolas" charset="0"/>
                <a:cs typeface="Consolas" charset="0"/>
              </a:rPr>
              <a:t>   0x000000000040078a &lt;+84&gt;:	</a:t>
            </a:r>
            <a:r>
              <a:rPr kumimoji="1" lang="mr-IN" altLang="zh-TW" sz="2200" dirty="0" err="1">
                <a:latin typeface="Consolas" charset="0"/>
                <a:ea typeface="Consolas" charset="0"/>
                <a:cs typeface="Consolas" charset="0"/>
              </a:rPr>
              <a:t>callq</a:t>
            </a:r>
            <a:r>
              <a:rPr kumimoji="1" lang="mr-IN" altLang="zh-TW" sz="2200" dirty="0">
                <a:latin typeface="Consolas" charset="0"/>
                <a:ea typeface="Consolas" charset="0"/>
                <a:cs typeface="Consolas" charset="0"/>
              </a:rPr>
              <a:t>  0x4005c0 &lt;</a:t>
            </a:r>
            <a:r>
              <a:rPr kumimoji="1" lang="mr-IN" altLang="zh-TW" sz="2200" dirty="0" err="1">
                <a:latin typeface="Consolas" charset="0"/>
                <a:ea typeface="Consolas" charset="0"/>
                <a:cs typeface="Consolas" charset="0"/>
              </a:rPr>
              <a:t>getchar@plt</a:t>
            </a:r>
            <a:r>
              <a:rPr kumimoji="1" lang="mr-IN" altLang="zh-TW" sz="2200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sz="2200" dirty="0">
                <a:latin typeface="Consolas" charset="0"/>
                <a:ea typeface="Consolas" charset="0"/>
                <a:cs typeface="Consolas" charset="0"/>
              </a:rPr>
              <a:t>   0x000000000040078f &lt;+89&gt;:	</a:t>
            </a:r>
            <a:r>
              <a:rPr kumimoji="1" lang="mr-IN" altLang="zh-TW" sz="2200" dirty="0" err="1">
                <a:latin typeface="Consolas" charset="0"/>
                <a:ea typeface="Consolas" charset="0"/>
                <a:cs typeface="Consolas" charset="0"/>
              </a:rPr>
              <a:t>mov</a:t>
            </a:r>
            <a:r>
              <a:rPr kumimoji="1" lang="mr-IN" altLang="zh-TW" sz="2200" dirty="0">
                <a:latin typeface="Consolas" charset="0"/>
                <a:ea typeface="Consolas" charset="0"/>
                <a:cs typeface="Consolas" charset="0"/>
              </a:rPr>
              <a:t>    $0x0,%eax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552536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127156-A2D3-7B40-979B-47D61E081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 err="1"/>
              <a:t>kdbg</a:t>
            </a:r>
            <a:r>
              <a:rPr kumimoji="1" lang="zh-CN" altLang="en-US" dirty="0"/>
              <a:t>（</a:t>
            </a:r>
            <a:r>
              <a:rPr kumimoji="1" lang="en-US" altLang="zh-TW" dirty="0" err="1"/>
              <a:t>seg_fault_recover.c</a:t>
            </a:r>
            <a:r>
              <a:rPr kumimoji="1" lang="zh-CN" altLang="en-US" dirty="0"/>
              <a:t>）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3D6370C-EBB0-8147-BEED-6B52CFC8CC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6566" y="2466753"/>
            <a:ext cx="8918867" cy="250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60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seg_fault2.c</a:t>
            </a:r>
            <a:r>
              <a:rPr kumimoji="1" lang="zh-TW" altLang="en-US" dirty="0"/>
              <a:t>：修復記憶體錯誤</a:t>
            </a:r>
            <a:br>
              <a:rPr kumimoji="1" lang="en-US" altLang="zh-TW" dirty="0"/>
            </a:br>
            <a:r>
              <a:rPr kumimoji="1" lang="zh-TW" altLang="en-US" dirty="0"/>
              <a:t>（高手寫的程式碼，僅供參考）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sz="1500" dirty="0">
                <a:solidFill>
                  <a:srgbClr val="008400"/>
                </a:solidFill>
                <a:latin typeface="Menlo" charset="0"/>
              </a:rPr>
              <a:t>/*</a:t>
            </a:r>
            <a:r>
              <a:rPr lang="zh-TW" altLang="en-US" sz="1500" dirty="0">
                <a:solidFill>
                  <a:srgbClr val="008400"/>
                </a:solidFill>
              </a:rPr>
              <a:t>作者</a:t>
            </a:r>
            <a:r>
              <a:rPr lang="en-US" altLang="zh-TW" sz="1500" dirty="0">
                <a:solidFill>
                  <a:srgbClr val="008400"/>
                </a:solidFill>
                <a:latin typeface="Menlo" charset="0"/>
              </a:rPr>
              <a:t> </a:t>
            </a:r>
            <a:r>
              <a:rPr lang="en-US" altLang="zh-TW" sz="1500" dirty="0">
                <a:solidFill>
                  <a:srgbClr val="1337FF"/>
                </a:solidFill>
                <a:latin typeface="Menlo" charset="0"/>
                <a:hlinkClick r:id="rId2"/>
              </a:rPr>
              <a:t>https://www.facebook.com/scottt.tw</a:t>
            </a:r>
            <a:r>
              <a:rPr lang="en-US" altLang="zh-TW" sz="1500" dirty="0">
                <a:solidFill>
                  <a:srgbClr val="008400"/>
                </a:solidFill>
                <a:latin typeface="Menlo" charset="0"/>
              </a:rPr>
              <a:t>*/</a:t>
            </a:r>
            <a:endParaRPr lang="en-US" altLang="zh-TW" sz="1500" dirty="0">
              <a:solidFill>
                <a:srgbClr val="1337FF"/>
              </a:solidFill>
              <a:latin typeface="Menlo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sz="1500" dirty="0">
                <a:solidFill>
                  <a:srgbClr val="008400"/>
                </a:solidFill>
                <a:latin typeface="Menlo" charset="0"/>
              </a:rPr>
              <a:t>/*</a:t>
            </a:r>
            <a:r>
              <a:rPr lang="zh-TW" altLang="en-US" sz="1500" dirty="0">
                <a:solidFill>
                  <a:srgbClr val="008400"/>
                </a:solidFill>
              </a:rPr>
              <a:t>修改</a:t>
            </a:r>
            <a:r>
              <a:rPr lang="en-US" altLang="zh-TW" sz="1500" dirty="0">
                <a:solidFill>
                  <a:srgbClr val="008400"/>
                </a:solidFill>
                <a:latin typeface="Menlo" charset="0"/>
              </a:rPr>
              <a:t> </a:t>
            </a:r>
            <a:r>
              <a:rPr lang="zh-TW" altLang="en-US" sz="1500" dirty="0">
                <a:solidFill>
                  <a:srgbClr val="008400"/>
                </a:solidFill>
              </a:rPr>
              <a:t>羅習五</a:t>
            </a:r>
            <a:r>
              <a:rPr lang="en-US" altLang="zh-TW" sz="1500" dirty="0">
                <a:solidFill>
                  <a:srgbClr val="008400"/>
                </a:solidFill>
                <a:latin typeface="Menlo" charset="0"/>
              </a:rPr>
              <a:t>*/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500" dirty="0">
                <a:solidFill>
                  <a:srgbClr val="78492A"/>
                </a:solidFill>
                <a:latin typeface="Menlo" charset="0"/>
              </a:rPr>
              <a:t>#define _GNU_SOURCE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500" dirty="0">
                <a:solidFill>
                  <a:srgbClr val="78492A"/>
                </a:solidFill>
                <a:latin typeface="Menlo" charset="0"/>
              </a:rPr>
              <a:t>#include </a:t>
            </a:r>
            <a:r>
              <a:rPr lang="en-US" altLang="zh-TW" sz="1500" dirty="0">
                <a:solidFill>
                  <a:srgbClr val="D12F1B"/>
                </a:solidFill>
                <a:latin typeface="Menlo" charset="0"/>
              </a:rPr>
              <a:t>&lt;</a:t>
            </a:r>
            <a:r>
              <a:rPr lang="en-US" altLang="zh-TW" sz="1500" dirty="0" err="1">
                <a:solidFill>
                  <a:srgbClr val="D12F1B"/>
                </a:solidFill>
                <a:latin typeface="Menlo" charset="0"/>
              </a:rPr>
              <a:t>unistd.h</a:t>
            </a:r>
            <a:r>
              <a:rPr lang="en-US" altLang="zh-TW" sz="1500" dirty="0">
                <a:solidFill>
                  <a:srgbClr val="D12F1B"/>
                </a:solidFill>
                <a:latin typeface="Menlo" charset="0"/>
              </a:rPr>
              <a:t>&gt;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500" dirty="0">
                <a:solidFill>
                  <a:srgbClr val="78492A"/>
                </a:solidFill>
                <a:latin typeface="Menlo" charset="0"/>
              </a:rPr>
              <a:t>#include </a:t>
            </a:r>
            <a:r>
              <a:rPr lang="en-US" altLang="zh-TW" sz="1500" dirty="0">
                <a:solidFill>
                  <a:srgbClr val="D12F1B"/>
                </a:solidFill>
                <a:latin typeface="Menlo" charset="0"/>
              </a:rPr>
              <a:t>&lt;</a:t>
            </a:r>
            <a:r>
              <a:rPr lang="en-US" altLang="zh-TW" sz="1500" dirty="0" err="1">
                <a:solidFill>
                  <a:srgbClr val="D12F1B"/>
                </a:solidFill>
                <a:latin typeface="Menlo" charset="0"/>
              </a:rPr>
              <a:t>assert.h</a:t>
            </a:r>
            <a:r>
              <a:rPr lang="en-US" altLang="zh-TW" sz="1500" dirty="0">
                <a:solidFill>
                  <a:srgbClr val="D12F1B"/>
                </a:solidFill>
                <a:latin typeface="Menlo" charset="0"/>
              </a:rPr>
              <a:t>&gt;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500" dirty="0">
                <a:solidFill>
                  <a:srgbClr val="78492A"/>
                </a:solidFill>
                <a:latin typeface="Menlo" charset="0"/>
              </a:rPr>
              <a:t>#include </a:t>
            </a:r>
            <a:r>
              <a:rPr lang="en-US" altLang="zh-TW" sz="1500" dirty="0">
                <a:solidFill>
                  <a:srgbClr val="D12F1B"/>
                </a:solidFill>
                <a:latin typeface="Menlo" charset="0"/>
              </a:rPr>
              <a:t>&lt;</a:t>
            </a:r>
            <a:r>
              <a:rPr lang="en-US" altLang="zh-TW" sz="1500" dirty="0" err="1">
                <a:solidFill>
                  <a:srgbClr val="D12F1B"/>
                </a:solidFill>
                <a:latin typeface="Menlo" charset="0"/>
              </a:rPr>
              <a:t>signal.h</a:t>
            </a:r>
            <a:r>
              <a:rPr lang="en-US" altLang="zh-TW" sz="1500" dirty="0">
                <a:solidFill>
                  <a:srgbClr val="D12F1B"/>
                </a:solidFill>
                <a:latin typeface="Menlo" charset="0"/>
              </a:rPr>
              <a:t>&gt;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500" dirty="0">
                <a:solidFill>
                  <a:srgbClr val="78492A"/>
                </a:solidFill>
                <a:latin typeface="Menlo" charset="0"/>
              </a:rPr>
              <a:t>#include </a:t>
            </a:r>
            <a:r>
              <a:rPr lang="en-US" altLang="zh-TW" sz="1500" dirty="0">
                <a:solidFill>
                  <a:srgbClr val="D12F1B"/>
                </a:solidFill>
                <a:latin typeface="Menlo" charset="0"/>
              </a:rPr>
              <a:t>&lt;</a:t>
            </a:r>
            <a:r>
              <a:rPr lang="en-US" altLang="zh-TW" sz="1500" dirty="0" err="1">
                <a:solidFill>
                  <a:srgbClr val="D12F1B"/>
                </a:solidFill>
                <a:latin typeface="Menlo" charset="0"/>
              </a:rPr>
              <a:t>stdio.h</a:t>
            </a:r>
            <a:r>
              <a:rPr lang="en-US" altLang="zh-TW" sz="1500" dirty="0">
                <a:solidFill>
                  <a:srgbClr val="D12F1B"/>
                </a:solidFill>
                <a:latin typeface="Menlo" charset="0"/>
              </a:rPr>
              <a:t>&gt;</a:t>
            </a:r>
            <a:endParaRPr lang="en-US" altLang="zh-TW" sz="1500" dirty="0">
              <a:solidFill>
                <a:srgbClr val="78492A"/>
              </a:solidFill>
              <a:latin typeface="Menlo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sz="1500" dirty="0">
                <a:solidFill>
                  <a:srgbClr val="78492A"/>
                </a:solidFill>
                <a:latin typeface="Menlo" charset="0"/>
              </a:rPr>
              <a:t>#include </a:t>
            </a:r>
            <a:r>
              <a:rPr lang="en-US" altLang="zh-TW" sz="1500" dirty="0">
                <a:solidFill>
                  <a:srgbClr val="D12F1B"/>
                </a:solidFill>
                <a:latin typeface="Menlo" charset="0"/>
              </a:rPr>
              <a:t>&lt;</a:t>
            </a:r>
            <a:r>
              <a:rPr lang="en-US" altLang="zh-TW" sz="1500" dirty="0" err="1">
                <a:solidFill>
                  <a:srgbClr val="D12F1B"/>
                </a:solidFill>
                <a:latin typeface="Menlo" charset="0"/>
              </a:rPr>
              <a:t>stdlib.h</a:t>
            </a:r>
            <a:r>
              <a:rPr lang="en-US" altLang="zh-TW" sz="1500" dirty="0">
                <a:solidFill>
                  <a:srgbClr val="D12F1B"/>
                </a:solidFill>
                <a:latin typeface="Menlo" charset="0"/>
              </a:rPr>
              <a:t>&gt;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500" dirty="0">
                <a:solidFill>
                  <a:srgbClr val="78492A"/>
                </a:solidFill>
                <a:latin typeface="Menlo" charset="0"/>
              </a:rPr>
              <a:t>#include </a:t>
            </a:r>
            <a:r>
              <a:rPr lang="en-US" altLang="zh-TW" sz="1500" dirty="0">
                <a:solidFill>
                  <a:srgbClr val="D12F1B"/>
                </a:solidFill>
                <a:latin typeface="Menlo" charset="0"/>
              </a:rPr>
              <a:t>&lt;sys/</a:t>
            </a:r>
            <a:r>
              <a:rPr lang="en-US" altLang="zh-TW" sz="1500" dirty="0" err="1">
                <a:solidFill>
                  <a:srgbClr val="D12F1B"/>
                </a:solidFill>
                <a:latin typeface="Menlo" charset="0"/>
              </a:rPr>
              <a:t>ucontext.h</a:t>
            </a:r>
            <a:r>
              <a:rPr lang="en-US" altLang="zh-TW" sz="1500" dirty="0">
                <a:solidFill>
                  <a:srgbClr val="D12F1B"/>
                </a:solidFill>
                <a:latin typeface="Menlo" charset="0"/>
              </a:rPr>
              <a:t>&gt;</a:t>
            </a:r>
            <a:endParaRPr lang="en-US" altLang="zh-TW" sz="1500" dirty="0">
              <a:solidFill>
                <a:srgbClr val="D12F1B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8440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seg_fault2.c</a:t>
            </a:r>
            <a:r>
              <a:rPr kumimoji="1" lang="zh-TW" altLang="en-US" dirty="0"/>
              <a:t>：修復記憶體錯誤</a:t>
            </a:r>
            <a:br>
              <a:rPr kumimoji="1" lang="en-US" altLang="zh-TW" dirty="0"/>
            </a:br>
            <a:r>
              <a:rPr kumimoji="1" lang="zh-TW" altLang="en-US" dirty="0"/>
              <a:t>（高手寫的程式碼，僅供參考）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 startAt="10"/>
            </a:pPr>
            <a:r>
              <a:rPr lang="en-US" altLang="zh-TW" dirty="0">
                <a:solidFill>
                  <a:srgbClr val="008400"/>
                </a:solidFill>
                <a:latin typeface="Menlo" charset="0"/>
              </a:rPr>
              <a:t>/* Define 'c' as a global register variable</a:t>
            </a:r>
          </a:p>
          <a:p>
            <a:pPr marL="514350" indent="-514350">
              <a:buFont typeface="+mj-lt"/>
              <a:buAutoNum type="arabicPeriod" startAt="10"/>
            </a:pPr>
            <a:r>
              <a:rPr lang="en-US" altLang="zh-TW" dirty="0">
                <a:solidFill>
                  <a:srgbClr val="008400"/>
                </a:solidFill>
                <a:latin typeface="Menlo" charset="0"/>
              </a:rPr>
              <a:t>   </a:t>
            </a:r>
            <a:r>
              <a:rPr lang="en-US" altLang="zh-TW" dirty="0">
                <a:solidFill>
                  <a:srgbClr val="1337FF"/>
                </a:solidFill>
                <a:latin typeface="Menlo" charset="0"/>
                <a:hlinkClick r:id="rId2"/>
              </a:rPr>
              <a:t>https://gcc.gnu.org/onlinedocs/gcc/Global-Register-Variables.html</a:t>
            </a:r>
            <a:r>
              <a:rPr lang="en-US" altLang="zh-TW" dirty="0">
                <a:solidFill>
                  <a:srgbClr val="008400"/>
                </a:solidFill>
                <a:latin typeface="Menlo" charset="0"/>
              </a:rPr>
              <a:t> */</a:t>
            </a:r>
            <a:endParaRPr lang="en-US" altLang="zh-TW" dirty="0">
              <a:solidFill>
                <a:srgbClr val="1337FF"/>
              </a:solidFill>
              <a:latin typeface="Menlo" charset="0"/>
            </a:endParaRPr>
          </a:p>
          <a:p>
            <a:pPr marL="514350" indent="-514350">
              <a:buFont typeface="+mj-lt"/>
              <a:buAutoNum type="arabicPeriod" startAt="10"/>
            </a:pPr>
            <a:r>
              <a:rPr lang="en-US" altLang="zh-TW" dirty="0">
                <a:solidFill>
                  <a:srgbClr val="BA2DA2"/>
                </a:solidFill>
                <a:latin typeface="Menlo" charset="0"/>
              </a:rPr>
              <a:t>register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>
                <a:solidFill>
                  <a:srgbClr val="BA2DA2"/>
                </a:solidFill>
                <a:latin typeface="Menlo" charset="0"/>
              </a:rPr>
              <a:t>unsigned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>
                <a:solidFill>
                  <a:srgbClr val="BA2DA2"/>
                </a:solidFill>
                <a:latin typeface="Menlo" charset="0"/>
              </a:rPr>
              <a:t>long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*c </a:t>
            </a:r>
            <a:r>
              <a:rPr lang="en-US" altLang="zh-TW" dirty="0">
                <a:solidFill>
                  <a:srgbClr val="BA2DA2"/>
                </a:solidFill>
                <a:latin typeface="Menlo" charset="0"/>
              </a:rPr>
              <a:t>__</a:t>
            </a: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asm</a:t>
            </a:r>
            <a:r>
              <a:rPr lang="en-US" altLang="zh-TW" dirty="0">
                <a:solidFill>
                  <a:srgbClr val="BA2DA2"/>
                </a:solidFill>
                <a:latin typeface="Menlo" charset="0"/>
              </a:rPr>
              <a:t>__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TW" dirty="0">
                <a:solidFill>
                  <a:srgbClr val="D12F1B"/>
                </a:solidFill>
                <a:latin typeface="Menlo" charset="0"/>
              </a:rPr>
              <a:t>"r12"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);</a:t>
            </a:r>
            <a:endParaRPr lang="en-US" altLang="zh-TW" dirty="0">
              <a:solidFill>
                <a:srgbClr val="BA2DA2"/>
              </a:solidFill>
              <a:latin typeface="Menlo" charset="0"/>
            </a:endParaRPr>
          </a:p>
          <a:p>
            <a:pPr marL="514350" indent="-514350">
              <a:buFont typeface="+mj-lt"/>
              <a:buAutoNum type="arabicPeriod" startAt="10"/>
            </a:pPr>
            <a:br>
              <a:rPr lang="en-US" altLang="zh-TW" dirty="0">
                <a:solidFill>
                  <a:srgbClr val="000000"/>
                </a:solidFill>
                <a:latin typeface="Menlo" charset="0"/>
              </a:rPr>
            </a:br>
            <a:endParaRPr lang="en-US" altLang="zh-TW" dirty="0">
              <a:solidFill>
                <a:srgbClr val="000000"/>
              </a:solidFill>
              <a:latin typeface="Menlo" charset="0"/>
            </a:endParaRPr>
          </a:p>
          <a:p>
            <a:pPr marL="514350" indent="-514350">
              <a:buFont typeface="+mj-lt"/>
              <a:buAutoNum type="arabicPeriod" startAt="10"/>
            </a:pPr>
            <a:r>
              <a:rPr lang="en-US" altLang="zh-TW" dirty="0">
                <a:solidFill>
                  <a:srgbClr val="BA2DA2"/>
                </a:solidFill>
                <a:latin typeface="Menlo" charset="0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sighandler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signumber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siginfo_t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*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sinfo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altLang="zh-TW" dirty="0">
                <a:solidFill>
                  <a:srgbClr val="BA2DA2"/>
                </a:solidFill>
                <a:latin typeface="Menlo" charset="0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*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ucontext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) {</a:t>
            </a:r>
          </a:p>
          <a:p>
            <a:pPr marL="514350" indent="-514350">
              <a:buFont typeface="+mj-lt"/>
              <a:buAutoNum type="arabicPeriod" startAt="10"/>
            </a:pP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 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ucontext_t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*context =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ucontext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;</a:t>
            </a:r>
          </a:p>
          <a:p>
            <a:pPr marL="514350" indent="-514350">
              <a:buFont typeface="+mj-lt"/>
              <a:buAutoNum type="arabicPeriod" startAt="10"/>
            </a:pPr>
            <a:br>
              <a:rPr lang="en-US" altLang="zh-TW" dirty="0">
                <a:solidFill>
                  <a:srgbClr val="000000"/>
                </a:solidFill>
                <a:latin typeface="Menlo" charset="0"/>
              </a:rPr>
            </a:br>
            <a:endParaRPr lang="en-US" altLang="zh-TW" dirty="0">
              <a:solidFill>
                <a:srgbClr val="000000"/>
              </a:solidFill>
              <a:latin typeface="Menlo" charset="0"/>
            </a:endParaRPr>
          </a:p>
          <a:p>
            <a:pPr marL="514350" indent="-514350">
              <a:buFont typeface="+mj-lt"/>
              <a:buAutoNum type="arabicPeriod" startAt="10"/>
            </a:pP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 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printf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TW" dirty="0">
                <a:solidFill>
                  <a:srgbClr val="D12F1B"/>
                </a:solidFill>
                <a:latin typeface="Menlo" charset="0"/>
              </a:rPr>
              <a:t>"got a signal %d(%s)\n"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signumber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,</a:t>
            </a:r>
            <a:endParaRPr lang="en-US" altLang="zh-TW" dirty="0">
              <a:solidFill>
                <a:srgbClr val="D12F1B"/>
              </a:solidFill>
              <a:latin typeface="Menlo" charset="0"/>
            </a:endParaRPr>
          </a:p>
          <a:p>
            <a:pPr marL="514350" indent="-514350">
              <a:buFont typeface="+mj-lt"/>
              <a:buAutoNum type="arabicPeriod" startAt="10"/>
            </a:pP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 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sys_siglist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[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signumber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]);</a:t>
            </a:r>
          </a:p>
          <a:p>
            <a:pPr marL="514350" indent="-514350">
              <a:buFont typeface="+mj-lt"/>
              <a:buAutoNum type="arabicPeriod" startAt="10"/>
            </a:pP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  </a:t>
            </a:r>
          </a:p>
          <a:p>
            <a:pPr marL="514350" indent="-514350">
              <a:buFont typeface="+mj-lt"/>
              <a:buAutoNum type="arabicPeriod" startAt="10"/>
            </a:pPr>
            <a:r>
              <a:rPr lang="en-US" altLang="zh-TW" dirty="0">
                <a:solidFill>
                  <a:srgbClr val="008400"/>
                </a:solidFill>
                <a:latin typeface="Menlo" charset="0"/>
              </a:rPr>
              <a:t>   /* NOTE: assigning to 'c' instead of 'REG_R12' likely won't work on most systems</a:t>
            </a:r>
          </a:p>
          <a:p>
            <a:pPr marL="514350" indent="-514350">
              <a:buFont typeface="+mj-lt"/>
              <a:buAutoNum type="arabicPeriod" startAt="10"/>
            </a:pPr>
            <a:r>
              <a:rPr lang="en-US" altLang="zh-TW" dirty="0">
                <a:solidFill>
                  <a:srgbClr val="008400"/>
                </a:solidFill>
                <a:latin typeface="Menlo" charset="0"/>
              </a:rPr>
              <a:t>      due to register content restoration after a signal handler returns */</a:t>
            </a:r>
          </a:p>
          <a:p>
            <a:pPr marL="514350" indent="-514350">
              <a:buFont typeface="+mj-lt"/>
              <a:buAutoNum type="arabicPeriod" startAt="10"/>
            </a:pP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  context-&gt;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uc_mcontext.gregs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[REG_R12] = (</a:t>
            </a:r>
            <a:r>
              <a:rPr lang="en-US" altLang="zh-TW" dirty="0">
                <a:solidFill>
                  <a:srgbClr val="BA2DA2"/>
                </a:solidFill>
                <a:latin typeface="Menlo" charset="0"/>
              </a:rPr>
              <a:t>unsigned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>
                <a:solidFill>
                  <a:srgbClr val="BA2DA2"/>
                </a:solidFill>
                <a:latin typeface="Menlo" charset="0"/>
              </a:rPr>
              <a:t>long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) malloc(</a:t>
            </a: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sizeof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TW" dirty="0">
                <a:solidFill>
                  <a:srgbClr val="BA2DA2"/>
                </a:solidFill>
                <a:latin typeface="Menlo" charset="0"/>
              </a:rPr>
              <a:t>char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));</a:t>
            </a:r>
          </a:p>
          <a:p>
            <a:pPr marL="514350" indent="-514350">
              <a:buFont typeface="+mj-lt"/>
              <a:buAutoNum type="arabicPeriod" startAt="10"/>
            </a:pP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}</a:t>
            </a:r>
            <a:endParaRPr lang="en-US" altLang="zh-TW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247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seg_fault2.c</a:t>
            </a:r>
            <a:r>
              <a:rPr kumimoji="1" lang="zh-TW" altLang="en-US" dirty="0"/>
              <a:t>：修復記憶體錯誤</a:t>
            </a:r>
            <a:br>
              <a:rPr kumimoji="1" lang="en-US" altLang="zh-TW" dirty="0"/>
            </a:br>
            <a:r>
              <a:rPr kumimoji="1" lang="zh-TW" altLang="en-US" dirty="0"/>
              <a:t>（高手寫的程式碼，僅供參考）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6908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 startAt="24"/>
            </a:pPr>
            <a:r>
              <a:rPr lang="en-US" altLang="zh-TW" dirty="0">
                <a:solidFill>
                  <a:srgbClr val="BA2DA2"/>
                </a:solidFill>
                <a:latin typeface="Menlo" charset="0"/>
              </a:rPr>
              <a:t>__attribute__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((optimize(</a:t>
            </a:r>
            <a:r>
              <a:rPr lang="en-US" altLang="zh-TW" dirty="0">
                <a:solidFill>
                  <a:srgbClr val="D12F1B"/>
                </a:solidFill>
                <a:latin typeface="Menlo" charset="0"/>
              </a:rPr>
              <a:t>"</a:t>
            </a:r>
            <a:r>
              <a:rPr lang="en-US" altLang="zh-TW" dirty="0" err="1">
                <a:solidFill>
                  <a:srgbClr val="D12F1B"/>
                </a:solidFill>
                <a:latin typeface="Menlo" charset="0"/>
              </a:rPr>
              <a:t>Os</a:t>
            </a:r>
            <a:r>
              <a:rPr lang="en-US" altLang="zh-TW" dirty="0">
                <a:solidFill>
                  <a:srgbClr val="D12F1B"/>
                </a:solidFill>
                <a:latin typeface="Menlo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)))</a:t>
            </a:r>
          </a:p>
          <a:p>
            <a:pPr marL="514350" indent="-514350">
              <a:buFont typeface="+mj-lt"/>
              <a:buAutoNum type="arabicPeriod" startAt="24"/>
            </a:pP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main(</a:t>
            </a: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argc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altLang="zh-TW" dirty="0">
                <a:solidFill>
                  <a:srgbClr val="BA2DA2"/>
                </a:solidFill>
                <a:latin typeface="Menlo" charset="0"/>
              </a:rPr>
              <a:t>char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**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argv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) {</a:t>
            </a:r>
          </a:p>
          <a:p>
            <a:pPr marL="514350" indent="-514350">
              <a:buFont typeface="+mj-lt"/>
              <a:buAutoNum type="arabicPeriod" startAt="24"/>
            </a:pPr>
            <a:r>
              <a:rPr lang="en-US" altLang="zh-TW" dirty="0">
                <a:solidFill>
                  <a:srgbClr val="BA2DA2"/>
                </a:solidFill>
                <a:latin typeface="Menlo" charset="0"/>
              </a:rPr>
              <a:t>   </a:t>
            </a: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r;</a:t>
            </a:r>
          </a:p>
          <a:p>
            <a:pPr marL="514350" indent="-514350">
              <a:buFont typeface="+mj-lt"/>
              <a:buAutoNum type="arabicPeriod" startAt="24"/>
            </a:pPr>
            <a:r>
              <a:rPr lang="en-US" altLang="zh-TW" dirty="0">
                <a:solidFill>
                  <a:srgbClr val="BA2DA2"/>
                </a:solidFill>
                <a:latin typeface="Menlo" charset="0"/>
              </a:rPr>
              <a:t>   struct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sigaction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sa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= { {</a:t>
            </a:r>
            <a:r>
              <a:rPr lang="en-US" altLang="zh-TW" dirty="0">
                <a:solidFill>
                  <a:srgbClr val="272AD8"/>
                </a:solidFill>
                <a:latin typeface="Menlo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} };</a:t>
            </a:r>
          </a:p>
          <a:p>
            <a:pPr marL="514350" indent="-514350">
              <a:buFont typeface="+mj-lt"/>
              <a:buAutoNum type="arabicPeriod" startAt="24"/>
            </a:pP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 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sa.sa_flags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= SA_SIGINFO;</a:t>
            </a:r>
          </a:p>
          <a:p>
            <a:pPr marL="514350" indent="-514350">
              <a:buFont typeface="+mj-lt"/>
              <a:buAutoNum type="arabicPeriod" startAt="24"/>
            </a:pP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 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sa.sa_sigaction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sighandler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;</a:t>
            </a:r>
          </a:p>
          <a:p>
            <a:pPr marL="514350" indent="-514350">
              <a:buFont typeface="+mj-lt"/>
              <a:buAutoNum type="arabicPeriod" startAt="24"/>
            </a:pP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  r =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sigaction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(SIGSEGV, &amp;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sa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altLang="zh-TW" dirty="0">
                <a:solidFill>
                  <a:srgbClr val="BA2DA2"/>
                </a:solidFill>
                <a:latin typeface="Menlo" charset="0"/>
              </a:rPr>
              <a:t>NULL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marL="514350" indent="-514350">
              <a:buFont typeface="+mj-lt"/>
              <a:buAutoNum type="arabicPeriod" startAt="24"/>
            </a:pP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  assert(r == </a:t>
            </a:r>
            <a:r>
              <a:rPr lang="en-US" altLang="zh-TW" dirty="0">
                <a:solidFill>
                  <a:srgbClr val="272AD8"/>
                </a:solidFill>
                <a:latin typeface="Menlo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marL="514350" indent="-514350">
              <a:buFont typeface="+mj-lt"/>
              <a:buAutoNum type="arabicPeriod" startAt="24"/>
            </a:pP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  *c = </a:t>
            </a:r>
            <a:r>
              <a:rPr lang="en-US" altLang="zh-TW" dirty="0">
                <a:solidFill>
                  <a:srgbClr val="272AD8"/>
                </a:solidFill>
                <a:latin typeface="Menlo" charset="0"/>
              </a:rPr>
              <a:t>0xC0FE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; </a:t>
            </a:r>
            <a:r>
              <a:rPr lang="en-US" altLang="zh-TW" dirty="0">
                <a:solidFill>
                  <a:srgbClr val="008400"/>
                </a:solidFill>
                <a:latin typeface="Menlo" charset="0"/>
              </a:rPr>
              <a:t>/*segmentation fault*/</a:t>
            </a:r>
          </a:p>
          <a:p>
            <a:pPr marL="514350" indent="-514350">
              <a:buFont typeface="+mj-lt"/>
              <a:buAutoNum type="arabicPeriod" startAt="24"/>
            </a:pPr>
            <a:r>
              <a:rPr lang="en-US" altLang="zh-TW" dirty="0">
                <a:solidFill>
                  <a:srgbClr val="008400"/>
                </a:solidFill>
                <a:latin typeface="Menlo" charset="0"/>
              </a:rPr>
              <a:t>   //</a:t>
            </a:r>
            <a:r>
              <a:rPr lang="en-US" altLang="zh-TW" dirty="0" err="1">
                <a:solidFill>
                  <a:srgbClr val="008400"/>
                </a:solidFill>
                <a:latin typeface="Menlo" charset="0"/>
              </a:rPr>
              <a:t>printf</a:t>
            </a:r>
            <a:r>
              <a:rPr lang="en-US" altLang="zh-TW" dirty="0">
                <a:solidFill>
                  <a:srgbClr val="008400"/>
                </a:solidFill>
                <a:latin typeface="Menlo" charset="0"/>
              </a:rPr>
              <a:t>("my </a:t>
            </a:r>
            <a:r>
              <a:rPr lang="en-US" altLang="zh-TW" dirty="0" err="1">
                <a:solidFill>
                  <a:srgbClr val="008400"/>
                </a:solidFill>
                <a:latin typeface="Menlo" charset="0"/>
              </a:rPr>
              <a:t>pid</a:t>
            </a:r>
            <a:r>
              <a:rPr lang="en-US" altLang="zh-TW" dirty="0">
                <a:solidFill>
                  <a:srgbClr val="008400"/>
                </a:solidFill>
                <a:latin typeface="Menlo" charset="0"/>
              </a:rPr>
              <a:t> is %d\n", </a:t>
            </a:r>
            <a:r>
              <a:rPr lang="en-US" altLang="zh-TW" dirty="0" err="1">
                <a:solidFill>
                  <a:srgbClr val="008400"/>
                </a:solidFill>
                <a:latin typeface="Menlo" charset="0"/>
              </a:rPr>
              <a:t>getpid</a:t>
            </a:r>
            <a:r>
              <a:rPr lang="en-US" altLang="zh-TW" dirty="0">
                <a:solidFill>
                  <a:srgbClr val="008400"/>
                </a:solidFill>
                <a:latin typeface="Menlo" charset="0"/>
              </a:rPr>
              <a:t>());</a:t>
            </a:r>
          </a:p>
          <a:p>
            <a:pPr marL="514350" indent="-514350">
              <a:buFont typeface="+mj-lt"/>
              <a:buAutoNum type="arabicPeriod" startAt="24"/>
            </a:pP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 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printf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TW" dirty="0">
                <a:solidFill>
                  <a:srgbClr val="D12F1B"/>
                </a:solidFill>
                <a:latin typeface="Menlo" charset="0"/>
              </a:rPr>
              <a:t>"press any key to resume\n"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);</a:t>
            </a:r>
            <a:endParaRPr lang="en-US" altLang="zh-TW" dirty="0">
              <a:solidFill>
                <a:srgbClr val="D12F1B"/>
              </a:solidFill>
              <a:latin typeface="Menlo" charset="0"/>
            </a:endParaRPr>
          </a:p>
          <a:p>
            <a:pPr marL="514350" indent="-514350">
              <a:buFont typeface="+mj-lt"/>
              <a:buAutoNum type="arabicPeriod" startAt="24"/>
            </a:pP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 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getchar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();</a:t>
            </a:r>
          </a:p>
          <a:p>
            <a:pPr marL="514350" indent="-514350">
              <a:buFont typeface="+mj-lt"/>
              <a:buAutoNum type="arabicPeriod" startAt="24"/>
            </a:pPr>
            <a:r>
              <a:rPr lang="en-US" altLang="zh-TW" dirty="0">
                <a:solidFill>
                  <a:srgbClr val="BA2DA2"/>
                </a:solidFill>
                <a:latin typeface="Menlo" charset="0"/>
              </a:rPr>
              <a:t>   return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>
                <a:solidFill>
                  <a:srgbClr val="272AD8"/>
                </a:solidFill>
                <a:latin typeface="Menlo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;</a:t>
            </a:r>
            <a:endParaRPr lang="en-US" altLang="zh-TW" dirty="0">
              <a:solidFill>
                <a:srgbClr val="BA2DA2"/>
              </a:solidFill>
              <a:latin typeface="Menlo" charset="0"/>
            </a:endParaRPr>
          </a:p>
          <a:p>
            <a:pPr marL="514350" indent="-514350">
              <a:buFont typeface="+mj-lt"/>
              <a:buAutoNum type="arabicPeriod" startAt="24"/>
            </a:pP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22063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>
            <a:extLst>
              <a:ext uri="{FF2B5EF4-FFF2-40B4-BE49-F238E27FC236}">
                <a16:creationId xmlns:a16="http://schemas.microsoft.com/office/drawing/2014/main" id="{AC80E060-192C-CD44-9C3B-92EFA7A25F6A}"/>
              </a:ext>
            </a:extLst>
          </p:cNvPr>
          <p:cNvGrpSpPr/>
          <p:nvPr/>
        </p:nvGrpSpPr>
        <p:grpSpPr>
          <a:xfrm>
            <a:off x="1142998" y="-389464"/>
            <a:ext cx="3589868" cy="3818469"/>
            <a:chOff x="3200399" y="-838202"/>
            <a:chExt cx="5452533" cy="5452533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90446096-1870-6043-BA3F-0C3153AD8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00399" y="-838202"/>
              <a:ext cx="5452533" cy="5452533"/>
            </a:xfrm>
            <a:prstGeom prst="rect">
              <a:avLst/>
            </a:prstGeom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6AAA334C-5549-064E-AA89-38D9A05AC7D8}"/>
                </a:ext>
              </a:extLst>
            </p:cNvPr>
            <p:cNvSpPr txBox="1"/>
            <p:nvPr/>
          </p:nvSpPr>
          <p:spPr>
            <a:xfrm>
              <a:off x="4334932" y="1472566"/>
              <a:ext cx="3183465" cy="835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3200" dirty="0"/>
                <a:t>main loop</a:t>
              </a:r>
              <a:endParaRPr kumimoji="1" lang="zh-TW" altLang="en-US" sz="3200" dirty="0"/>
            </a:p>
          </p:txBody>
        </p:sp>
      </p:grp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DC626F1D-D421-4F4C-A0A5-8C113B4F60CF}"/>
              </a:ext>
            </a:extLst>
          </p:cNvPr>
          <p:cNvCxnSpPr>
            <a:cxnSpLocks/>
          </p:cNvCxnSpPr>
          <p:nvPr/>
        </p:nvCxnSpPr>
        <p:spPr>
          <a:xfrm>
            <a:off x="0" y="3708401"/>
            <a:ext cx="5350933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FFE048A-4171-CB4E-841A-00CF93DAD74E}"/>
              </a:ext>
            </a:extLst>
          </p:cNvPr>
          <p:cNvSpPr txBox="1"/>
          <p:nvPr/>
        </p:nvSpPr>
        <p:spPr>
          <a:xfrm rot="5400000">
            <a:off x="-1113369" y="4960034"/>
            <a:ext cx="3149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600" dirty="0">
                <a:solidFill>
                  <a:srgbClr val="C00000"/>
                </a:solidFill>
              </a:rPr>
              <a:t>OS</a:t>
            </a:r>
            <a:endParaRPr kumimoji="1" lang="zh-TW" altLang="en-US" sz="3600" dirty="0">
              <a:solidFill>
                <a:srgbClr val="C0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25A844A-3EE3-184E-B0AA-DDE76DF448DF}"/>
              </a:ext>
            </a:extLst>
          </p:cNvPr>
          <p:cNvSpPr txBox="1"/>
          <p:nvPr/>
        </p:nvSpPr>
        <p:spPr>
          <a:xfrm rot="5400000">
            <a:off x="-1392771" y="1531035"/>
            <a:ext cx="3708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600" dirty="0">
                <a:solidFill>
                  <a:srgbClr val="C00000"/>
                </a:solidFill>
              </a:rPr>
              <a:t>APP</a:t>
            </a:r>
            <a:endParaRPr kumimoji="1" lang="zh-TW" altLang="en-US" sz="3600" dirty="0">
              <a:solidFill>
                <a:srgbClr val="C00000"/>
              </a:solidFill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1DE90CD0-0D4C-0B4B-8992-A37BC2326657}"/>
              </a:ext>
            </a:extLst>
          </p:cNvPr>
          <p:cNvCxnSpPr/>
          <p:nvPr/>
        </p:nvCxnSpPr>
        <p:spPr>
          <a:xfrm flipV="1">
            <a:off x="2506132" y="2675467"/>
            <a:ext cx="0" cy="2065867"/>
          </a:xfrm>
          <a:prstGeom prst="straightConnector1">
            <a:avLst/>
          </a:prstGeom>
          <a:ln w="762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A74965C-1D03-4046-BFCE-988064FB44C4}"/>
              </a:ext>
            </a:extLst>
          </p:cNvPr>
          <p:cNvSpPr txBox="1"/>
          <p:nvPr/>
        </p:nvSpPr>
        <p:spPr>
          <a:xfrm>
            <a:off x="1142998" y="4901911"/>
            <a:ext cx="2726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control-c</a:t>
            </a:r>
            <a:endParaRPr kumimoji="1" lang="zh-TW" altLang="en-US" sz="3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C75C2E7-D304-284F-8377-21F41957AB8D}"/>
              </a:ext>
            </a:extLst>
          </p:cNvPr>
          <p:cNvSpPr/>
          <p:nvPr/>
        </p:nvSpPr>
        <p:spPr>
          <a:xfrm>
            <a:off x="6197600" y="440267"/>
            <a:ext cx="5588000" cy="61468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3200" dirty="0">
                <a:solidFill>
                  <a:schemeClr val="tx1"/>
                </a:solidFill>
              </a:rPr>
              <a:t>UNIX</a:t>
            </a:r>
            <a:r>
              <a:rPr kumimoji="1" lang="zh-CN" altLang="en-US" sz="3200" dirty="0">
                <a:solidFill>
                  <a:schemeClr val="tx1"/>
                </a:solidFill>
              </a:rPr>
              <a:t>的做法（包含</a:t>
            </a:r>
            <a:r>
              <a:rPr kumimoji="1" lang="en-US" altLang="zh-CN" sz="3200" dirty="0">
                <a:solidFill>
                  <a:schemeClr val="tx1"/>
                </a:solidFill>
              </a:rPr>
              <a:t>Linux</a:t>
            </a:r>
            <a:r>
              <a:rPr kumimoji="1" lang="zh-CN" altLang="en-US" sz="3200" dirty="0">
                <a:solidFill>
                  <a:schemeClr val="tx1"/>
                </a:solidFill>
              </a:rPr>
              <a:t>）：</a:t>
            </a:r>
            <a:endParaRPr kumimoji="1" lang="en-US" altLang="zh-CN" sz="32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32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3200" dirty="0">
                <a:solidFill>
                  <a:schemeClr val="tx1"/>
                </a:solidFill>
              </a:rPr>
              <a:t>主程式告知作業系統如何處理</a:t>
            </a:r>
            <a:r>
              <a:rPr kumimoji="1" lang="en-US" altLang="zh-CN" sz="3200" dirty="0" err="1">
                <a:solidFill>
                  <a:schemeClr val="tx1"/>
                </a:solidFill>
              </a:rPr>
              <a:t>ctr</a:t>
            </a:r>
            <a:r>
              <a:rPr kumimoji="1" lang="en-US" altLang="zh-CN" sz="3200" dirty="0">
                <a:solidFill>
                  <a:schemeClr val="tx1"/>
                </a:solidFill>
              </a:rPr>
              <a:t>-c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3200" dirty="0">
                <a:solidFill>
                  <a:schemeClr val="tx1"/>
                </a:solidFill>
              </a:rPr>
              <a:t>如果主程式沒有告訴</a:t>
            </a:r>
            <a:r>
              <a:rPr kumimoji="1" lang="en-US" altLang="zh-CN" sz="3200" dirty="0">
                <a:solidFill>
                  <a:schemeClr val="tx1"/>
                </a:solidFill>
              </a:rPr>
              <a:t>OS</a:t>
            </a:r>
            <a:r>
              <a:rPr kumimoji="1" lang="zh-CN" altLang="en-US" sz="3200" dirty="0">
                <a:solidFill>
                  <a:schemeClr val="tx1"/>
                </a:solidFill>
              </a:rPr>
              <a:t>如何處理</a:t>
            </a:r>
            <a:r>
              <a:rPr kumimoji="1" lang="en-US" altLang="zh-CN" sz="3200" dirty="0" err="1">
                <a:solidFill>
                  <a:schemeClr val="tx1"/>
                </a:solidFill>
              </a:rPr>
              <a:t>ctr</a:t>
            </a:r>
            <a:r>
              <a:rPr kumimoji="1" lang="en-US" altLang="zh-CN" sz="3200" dirty="0">
                <a:solidFill>
                  <a:schemeClr val="tx1"/>
                </a:solidFill>
              </a:rPr>
              <a:t>-c</a:t>
            </a:r>
            <a:r>
              <a:rPr kumimoji="1" lang="zh-CN" altLang="en-US" sz="3200" dirty="0">
                <a:solidFill>
                  <a:schemeClr val="tx1"/>
                </a:solidFill>
              </a:rPr>
              <a:t>，那麼</a:t>
            </a:r>
            <a:r>
              <a:rPr kumimoji="1" lang="en-US" altLang="zh-CN" sz="3200" dirty="0">
                <a:solidFill>
                  <a:schemeClr val="tx1"/>
                </a:solidFill>
              </a:rPr>
              <a:t>OS</a:t>
            </a:r>
            <a:r>
              <a:rPr kumimoji="1" lang="zh-CN" altLang="en-US" sz="3200" dirty="0">
                <a:solidFill>
                  <a:schemeClr val="tx1"/>
                </a:solidFill>
              </a:rPr>
              <a:t>會採取預設動作：將這個程式結束掉</a:t>
            </a:r>
            <a:endParaRPr kumimoji="1" lang="en-US" altLang="zh-TW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6791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FC411F-5C26-5B45-BAFE-672E2F29E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 err="1"/>
              <a:t>kdbg</a:t>
            </a:r>
            <a:r>
              <a:rPr kumimoji="1" lang="zh-CN" altLang="en-US" dirty="0"/>
              <a:t>（</a:t>
            </a:r>
            <a:r>
              <a:rPr kumimoji="1" lang="en-US" altLang="zh-CN" dirty="0"/>
              <a:t>seg_fault2.c</a:t>
            </a:r>
            <a:r>
              <a:rPr kumimoji="1" lang="zh-CN" altLang="en-US" dirty="0"/>
              <a:t>）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B8896406-6484-0149-8F20-257C7A5F0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8515" y="1690688"/>
            <a:ext cx="7468437" cy="475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8567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執行結果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/>
              <a:t>$ ./seg_fault2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/>
              <a:t>got a signal 11(Segmentation fault)</a:t>
            </a:r>
            <a:r>
              <a:rPr kumimoji="1" lang="zh-TW" altLang="en-US" dirty="0"/>
              <a:t> </a:t>
            </a:r>
            <a:r>
              <a:rPr kumimoji="1" lang="en-US" altLang="zh-TW" dirty="0">
                <a:solidFill>
                  <a:srgbClr val="FFFF00"/>
                </a:solidFill>
              </a:rPr>
              <a:t>/*</a:t>
            </a:r>
            <a:r>
              <a:rPr kumimoji="1" lang="zh-TW" altLang="en-US" dirty="0">
                <a:solidFill>
                  <a:srgbClr val="FFFF00"/>
                </a:solidFill>
              </a:rPr>
              <a:t>在</a:t>
            </a:r>
            <a:r>
              <a:rPr kumimoji="1" lang="en-US" altLang="zh-TW" dirty="0" err="1">
                <a:solidFill>
                  <a:srgbClr val="FFFF00"/>
                </a:solidFill>
              </a:rPr>
              <a:t>sighandler</a:t>
            </a:r>
            <a:r>
              <a:rPr kumimoji="1" lang="zh-TW" altLang="en-US" dirty="0">
                <a:solidFill>
                  <a:srgbClr val="FFFF00"/>
                </a:solidFill>
              </a:rPr>
              <a:t>中修復了錯誤</a:t>
            </a:r>
            <a:r>
              <a:rPr kumimoji="1" lang="en-US" altLang="zh-TW" dirty="0">
                <a:solidFill>
                  <a:srgbClr val="FFFF00"/>
                </a:solidFill>
              </a:rPr>
              <a:t>*/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solidFill>
                  <a:srgbClr val="FFFF00"/>
                </a:solidFill>
              </a:rPr>
              <a:t>/*</a:t>
            </a:r>
            <a:r>
              <a:rPr kumimoji="1" lang="zh-TW" altLang="en-US" dirty="0">
                <a:solidFill>
                  <a:srgbClr val="FFFF00"/>
                </a:solidFill>
              </a:rPr>
              <a:t>因此只出現一次</a:t>
            </a:r>
            <a:r>
              <a:rPr kumimoji="1" lang="en-US" altLang="zh-TW" dirty="0">
                <a:solidFill>
                  <a:srgbClr val="FFFF00"/>
                </a:solidFill>
              </a:rPr>
              <a:t>11(Segmentation fault) */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/>
              <a:t>press any key to resume</a:t>
            </a:r>
          </a:p>
        </p:txBody>
      </p:sp>
    </p:spTree>
    <p:extLst>
      <p:ext uri="{BB962C8B-B14F-4D97-AF65-F5344CB8AC3E}">
        <p14:creationId xmlns:p14="http://schemas.microsoft.com/office/powerpoint/2010/main" val="25102589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9ACD93-A5FD-9F41-A94D-5FF5E0795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應用：</a:t>
            </a:r>
            <a:r>
              <a:rPr kumimoji="1" lang="en-US" altLang="zh-TW" dirty="0" err="1"/>
              <a:t>myShell.c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2704BB-F92A-FA46-B62E-F9C01E525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要增加的功能</a:t>
            </a:r>
            <a:endParaRPr kumimoji="1" lang="en-US" altLang="zh-TW" dirty="0"/>
          </a:p>
          <a:p>
            <a:pPr lvl="1">
              <a:lnSpc>
                <a:spcPct val="150000"/>
              </a:lnSpc>
            </a:pPr>
            <a:r>
              <a:rPr kumimoji="1" lang="zh-CN" altLang="en-US" sz="2800" dirty="0"/>
              <a:t>當使用者按下</a:t>
            </a:r>
            <a:r>
              <a:rPr kumimoji="1" lang="en-US" altLang="zh-CN" sz="2800" dirty="0" err="1"/>
              <a:t>ctr</a:t>
            </a:r>
            <a:r>
              <a:rPr kumimoji="1" lang="en-US" altLang="zh-CN" sz="2800" dirty="0"/>
              <a:t>-c</a:t>
            </a:r>
            <a:r>
              <a:rPr kumimoji="1" lang="zh-CN" altLang="en-US" sz="2800" dirty="0"/>
              <a:t>不會中斷</a:t>
            </a:r>
            <a:r>
              <a:rPr kumimoji="1" lang="en-US" altLang="zh-CN" sz="2800" dirty="0" err="1"/>
              <a:t>myShell</a:t>
            </a:r>
            <a:endParaRPr kumimoji="1" lang="en-US" altLang="zh-CN" sz="2800" dirty="0"/>
          </a:p>
          <a:p>
            <a:pPr lvl="1">
              <a:lnSpc>
                <a:spcPct val="150000"/>
              </a:lnSpc>
            </a:pPr>
            <a:r>
              <a:rPr kumimoji="1" lang="zh-CN" altLang="en-US" sz="2800" dirty="0"/>
              <a:t>如果使用者正在執行外部指令，按下</a:t>
            </a:r>
            <a:r>
              <a:rPr kumimoji="1" lang="en-US" altLang="zh-CN" sz="2800" dirty="0" err="1"/>
              <a:t>ctr</a:t>
            </a:r>
            <a:r>
              <a:rPr kumimoji="1" lang="en-US" altLang="zh-CN" sz="2800" dirty="0"/>
              <a:t>-c</a:t>
            </a:r>
            <a:r>
              <a:rPr kumimoji="1" lang="zh-CN" altLang="en-US" sz="2800" dirty="0"/>
              <a:t>，終止該外部指令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999625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87FEDD-C0BF-1F41-B108-872732B0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預備知識：</a:t>
            </a:r>
            <a:r>
              <a:rPr kumimoji="1" lang="en-US" altLang="zh-CN" dirty="0"/>
              <a:t>atomic data type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9F8A1F-29DD-1D4E-95FE-C4B54692F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zh-TW" altLang="en-US" dirty="0"/>
              <a:t>這個型態（</a:t>
            </a:r>
            <a:r>
              <a:rPr kumimoji="1" lang="en-US" altLang="zh-TW" dirty="0" err="1"/>
              <a:t>sig_atomic_t</a:t>
            </a:r>
            <a:r>
              <a:rPr kumimoji="1" lang="zh-TW" altLang="en-US" dirty="0"/>
              <a:t>）保證設值時可以一次設定完成</a:t>
            </a:r>
            <a:endParaRPr kumimoji="1" lang="en-US" altLang="zh-TW" dirty="0"/>
          </a:p>
          <a:p>
            <a:r>
              <a:rPr kumimoji="1" lang="zh-TW" altLang="en-US" dirty="0"/>
              <a:t>其他資料型態就不一定，以</a:t>
            </a:r>
            <a:r>
              <a:rPr kumimoji="1" lang="en-US" altLang="zh-TW" dirty="0"/>
              <a:t>long long</a:t>
            </a:r>
            <a:r>
              <a:rPr kumimoji="1" lang="zh-CN" altLang="en-US" dirty="0"/>
              <a:t>為例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6867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E8900B-91A9-DD44-92FA-153F29BFD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如果沒用</a:t>
            </a:r>
            <a:r>
              <a:rPr kumimoji="1" lang="zh-TW" altLang="en-US" dirty="0"/>
              <a:t> </a:t>
            </a:r>
            <a:r>
              <a:rPr kumimoji="1" lang="en-US" altLang="zh-TW" dirty="0" err="1"/>
              <a:t>sig_atomic_t</a:t>
            </a:r>
            <a:endParaRPr kumimoji="1"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8BD2BC7-14A0-4A4B-8A31-15B915C366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Source code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618CAB25-8920-8A46-BBDD-0A01D5B7A09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BA2DA2"/>
                </a:solidFill>
                <a:latin typeface="Menlo" panose="020B0609030804020204" pitchFamily="49" charset="0"/>
              </a:rPr>
              <a:t>long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2000" dirty="0">
                <a:solidFill>
                  <a:srgbClr val="BA2DA2"/>
                </a:solidFill>
                <a:latin typeface="Menlo" panose="020B0609030804020204" pitchFamily="49" charset="0"/>
              </a:rPr>
              <a:t>long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test=0;</a:t>
            </a:r>
            <a:endParaRPr lang="en-US" altLang="zh-TW" sz="2000" dirty="0">
              <a:solidFill>
                <a:srgbClr val="BA2DA2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zh-TW" sz="20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main() {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    test = </a:t>
            </a:r>
            <a:r>
              <a:rPr lang="en-US" altLang="zh-TW" sz="2000" dirty="0">
                <a:solidFill>
                  <a:srgbClr val="272AD8"/>
                </a:solidFill>
                <a:latin typeface="Menlo" panose="020B0609030804020204" pitchFamily="49" charset="0"/>
              </a:rPr>
              <a:t>0xc0fec0fec0fec0fe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altLang="zh-TW" sz="2000" dirty="0">
              <a:solidFill>
                <a:srgbClr val="272AD8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6128A095-DBF0-5149-AB56-E47F3FC0E4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TW" dirty="0"/>
              <a:t>X86-64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9C29386B-E51A-CD43-AF85-5A919C58411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400" dirty="0" err="1">
                <a:solidFill>
                  <a:srgbClr val="4864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rax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zh-TW" sz="2400" dirty="0">
                <a:solidFill>
                  <a:srgbClr val="303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0xc0fec0fec0fec0fe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altLang="zh-TW" sz="2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4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QWORD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4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400" dirty="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zh-TW" sz="2400" dirty="0">
                <a:solidFill>
                  <a:srgbClr val="4864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rip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en-US" altLang="zh-TW" sz="2400" dirty="0" err="1">
                <a:solidFill>
                  <a:srgbClr val="4864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rax</a:t>
            </a:r>
            <a:endParaRPr lang="en-US" altLang="zh-TW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kumimoji="1" lang="zh-TW" alt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52BE1E7-E189-634F-B71B-4FEFD419D9CB}"/>
              </a:ext>
            </a:extLst>
          </p:cNvPr>
          <p:cNvSpPr/>
          <p:nvPr/>
        </p:nvSpPr>
        <p:spPr>
          <a:xfrm>
            <a:off x="839788" y="4284132"/>
            <a:ext cx="4815945" cy="231986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2000" dirty="0">
                <a:solidFill>
                  <a:schemeClr val="tx1"/>
                </a:solidFill>
              </a:rPr>
              <a:t>設定值的部分只有一行即：</a:t>
            </a:r>
            <a:endParaRPr kumimoji="1" lang="en-US" altLang="zh-CN" sz="2000" dirty="0">
              <a:solidFill>
                <a:schemeClr val="tx1"/>
              </a:solidFill>
            </a:endParaRPr>
          </a:p>
          <a:p>
            <a:r>
              <a:rPr kumimoji="1" lang="en-US" altLang="zh-TW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</a:t>
            </a:r>
            <a:r>
              <a:rPr kumimoji="1" lang="en-US" altLang="zh-TW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QWORD PTR test[rip], </a:t>
            </a:r>
            <a:r>
              <a:rPr kumimoji="1" lang="en-US" altLang="zh-TW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rax</a:t>
            </a:r>
            <a:endParaRPr kumimoji="1" lang="en-US" altLang="zh-TW" sz="2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CN" alt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因此可能的情況只有二種：</a:t>
            </a:r>
            <a:endParaRPr kumimoji="1" lang="en-US" altLang="zh-CN" sz="2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設定前</a:t>
            </a:r>
            <a:endParaRPr kumimoji="1" lang="en-US" altLang="zh-CN" sz="2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設定後</a:t>
            </a:r>
            <a:endParaRPr kumimoji="1" lang="en-US" altLang="zh-TW" sz="2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7582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F58EDD-9360-A447-93BC-60B48FEBC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如果沒用</a:t>
            </a:r>
            <a:r>
              <a:rPr kumimoji="1" lang="zh-TW" altLang="en-US" dirty="0"/>
              <a:t> </a:t>
            </a:r>
            <a:r>
              <a:rPr kumimoji="1" lang="en-US" altLang="zh-TW" dirty="0" err="1"/>
              <a:t>sig_atomic_t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87262FC-0A48-4049-A10C-F4DCB999BC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Source code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2FAA999-284D-F144-9549-7E8794B147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long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long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test=0;</a:t>
            </a:r>
            <a:endParaRPr lang="en-US" altLang="zh-TW" dirty="0">
              <a:solidFill>
                <a:srgbClr val="BA2DA2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main() {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test = 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0xc0fec0fec0fec0fe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altLang="zh-TW" dirty="0">
              <a:solidFill>
                <a:srgbClr val="272AD8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F71922F-9B6C-EB4C-A268-97C756F0FF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TW" dirty="0" err="1"/>
              <a:t>mips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0B0D5A7-9996-A24C-B5EA-2E8A4D57D3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lw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$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4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,%got(test)($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28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li    $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3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,-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1057095680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78492A"/>
                </a:solidFill>
                <a:latin typeface="Menlo" panose="020B0609030804020204" pitchFamily="49" charset="0"/>
              </a:rPr>
              <a:t>#-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1057095680</a:t>
            </a:r>
            <a:r>
              <a:rPr lang="en-US" altLang="zh-TW" dirty="0">
                <a:solidFill>
                  <a:srgbClr val="78492A"/>
                </a:solidFill>
                <a:latin typeface="Menlo" panose="020B0609030804020204" pitchFamily="49" charset="0"/>
              </a:rPr>
              <a:t> := 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0xffffffffc0fe0000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movz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$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31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,$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31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,$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 startAt="3"/>
            </a:pP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ori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$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3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,$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3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0xc0fe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 startAt="3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li    $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2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,-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1057095680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78492A"/>
                </a:solidFill>
                <a:latin typeface="Menlo" panose="020B0609030804020204" pitchFamily="49" charset="0"/>
              </a:rPr>
              <a:t>#-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1057095680</a:t>
            </a:r>
            <a:r>
              <a:rPr lang="en-US" altLang="zh-TW" dirty="0">
                <a:solidFill>
                  <a:srgbClr val="78492A"/>
                </a:solidFill>
                <a:latin typeface="Menlo" panose="020B0609030804020204" pitchFamily="49" charset="0"/>
              </a:rPr>
              <a:t> := 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0xffffffffc0fe0000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ori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$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2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,$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2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0xc0fe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 startAt="6"/>
            </a:pPr>
            <a:r>
              <a:rPr lang="en-US" altLang="zh-TW" b="1" dirty="0" err="1">
                <a:solidFill>
                  <a:srgbClr val="000000"/>
                </a:solidFill>
                <a:latin typeface="Menlo" panose="020B0609030804020204" pitchFamily="49" charset="0"/>
              </a:rPr>
              <a:t>sw</a:t>
            </a: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    $</a:t>
            </a:r>
            <a:r>
              <a:rPr lang="en-US" altLang="zh-TW" b="1" dirty="0">
                <a:solidFill>
                  <a:srgbClr val="272AD8"/>
                </a:solidFill>
                <a:latin typeface="Menlo" panose="020B0609030804020204" pitchFamily="49" charset="0"/>
              </a:rPr>
              <a:t>3</a:t>
            </a: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US" altLang="zh-TW" b="1" dirty="0">
                <a:solidFill>
                  <a:srgbClr val="272AD8"/>
                </a:solidFill>
                <a:latin typeface="Menlo" panose="020B0609030804020204" pitchFamily="49" charset="0"/>
              </a:rPr>
              <a:t>4</a:t>
            </a: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($</a:t>
            </a:r>
            <a:r>
              <a:rPr lang="en-US" altLang="zh-TW" b="1" dirty="0">
                <a:solidFill>
                  <a:srgbClr val="272AD8"/>
                </a:solidFill>
                <a:latin typeface="Menlo" panose="020B0609030804020204" pitchFamily="49" charset="0"/>
              </a:rPr>
              <a:t>4</a:t>
            </a: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altLang="zh-TW" b="1" dirty="0" err="1">
                <a:solidFill>
                  <a:srgbClr val="000000"/>
                </a:solidFill>
                <a:latin typeface="Menlo" panose="020B0609030804020204" pitchFamily="49" charset="0"/>
              </a:rPr>
              <a:t>sw</a:t>
            </a: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    $</a:t>
            </a:r>
            <a:r>
              <a:rPr lang="en-US" altLang="zh-TW" b="1" dirty="0">
                <a:solidFill>
                  <a:srgbClr val="272AD8"/>
                </a:solidFill>
                <a:latin typeface="Menlo" panose="020B0609030804020204" pitchFamily="49" charset="0"/>
              </a:rPr>
              <a:t>2</a:t>
            </a: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US" altLang="zh-TW" b="1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($</a:t>
            </a:r>
            <a:r>
              <a:rPr lang="en-US" altLang="zh-TW" b="1" dirty="0">
                <a:solidFill>
                  <a:srgbClr val="272AD8"/>
                </a:solidFill>
                <a:latin typeface="Menlo" panose="020B0609030804020204" pitchFamily="49" charset="0"/>
              </a:rPr>
              <a:t>4</a:t>
            </a: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move    $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2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,$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1BD83A3-5A74-B444-98F1-6B0029861FFA}"/>
              </a:ext>
            </a:extLst>
          </p:cNvPr>
          <p:cNvSpPr/>
          <p:nvPr/>
        </p:nvSpPr>
        <p:spPr>
          <a:xfrm>
            <a:off x="839788" y="4284132"/>
            <a:ext cx="4815945" cy="231986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2000" dirty="0">
                <a:solidFill>
                  <a:schemeClr val="tx1"/>
                </a:solidFill>
              </a:rPr>
              <a:t>設定值的部分有二行即：</a:t>
            </a:r>
            <a:endParaRPr kumimoji="1" lang="en-US" altLang="zh-CN" sz="20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 startAt="7"/>
            </a:pPr>
            <a:r>
              <a:rPr lang="en-US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sw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    $</a:t>
            </a:r>
            <a:r>
              <a:rPr lang="en-US" altLang="zh-TW" sz="2000" dirty="0">
                <a:solidFill>
                  <a:srgbClr val="272AD8"/>
                </a:solidFill>
                <a:latin typeface="Menlo" panose="020B0609030804020204" pitchFamily="49" charset="0"/>
              </a:rPr>
              <a:t>3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US" altLang="zh-TW" sz="2000" dirty="0">
                <a:solidFill>
                  <a:srgbClr val="272AD8"/>
                </a:solidFill>
                <a:latin typeface="Menlo" panose="020B0609030804020204" pitchFamily="49" charset="0"/>
              </a:rPr>
              <a:t>4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($</a:t>
            </a:r>
            <a:r>
              <a:rPr lang="en-US" altLang="zh-TW" sz="2000" dirty="0">
                <a:solidFill>
                  <a:srgbClr val="272AD8"/>
                </a:solidFill>
                <a:latin typeface="Menlo" panose="020B0609030804020204" pitchFamily="49" charset="0"/>
              </a:rPr>
              <a:t>4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sw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    $</a:t>
            </a:r>
            <a:r>
              <a:rPr lang="en-US" altLang="zh-TW" sz="2000" dirty="0">
                <a:solidFill>
                  <a:srgbClr val="272AD8"/>
                </a:solidFill>
                <a:latin typeface="Menlo" panose="020B0609030804020204" pitchFamily="49" charset="0"/>
              </a:rPr>
              <a:t>2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US" altLang="zh-TW" sz="20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($</a:t>
            </a:r>
            <a:r>
              <a:rPr lang="en-US" altLang="zh-TW" sz="2000" dirty="0">
                <a:solidFill>
                  <a:srgbClr val="272AD8"/>
                </a:solidFill>
                <a:latin typeface="Menlo" panose="020B0609030804020204" pitchFamily="49" charset="0"/>
              </a:rPr>
              <a:t>4</a:t>
            </a:r>
            <a:r>
              <a:rPr lang="en-US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kumimoji="1" lang="zh-CN" alt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因此可能的情況只有三種：</a:t>
            </a:r>
            <a:endParaRPr kumimoji="1" lang="en-US" altLang="zh-CN" sz="2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設定前</a:t>
            </a:r>
            <a:endParaRPr kumimoji="1" lang="en-US" altLang="zh-CN" sz="2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設定後</a:t>
            </a:r>
            <a:endParaRPr kumimoji="1" lang="en-US" altLang="zh-CN" sz="2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設定到一半</a:t>
            </a:r>
            <a:endParaRPr kumimoji="1" lang="en-US" altLang="zh-TW" sz="2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5047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5513F077-A6F3-E14D-9DB2-922BD0D40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以</a:t>
            </a:r>
            <a:r>
              <a:rPr kumimoji="1" lang="en-US" altLang="zh-TW" dirty="0"/>
              <a:t>MIPS</a:t>
            </a:r>
            <a:r>
              <a:rPr kumimoji="1" lang="zh-CN" altLang="en-US" dirty="0"/>
              <a:t>指令集為例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283C85FA-35AB-4941-9DC3-D7881DF4D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test = 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0xc0fec0fec0fec0fe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kumimoji="1" lang="zh-TW" altLang="en-US" dirty="0"/>
              <a:t>編譯成八道組合語言，其中最後二道組合語言真正對</a:t>
            </a:r>
            <a:r>
              <a:rPr kumimoji="1" lang="en-US" altLang="zh-TW" dirty="0"/>
              <a:t>test</a:t>
            </a:r>
            <a:r>
              <a:rPr kumimoji="1" lang="zh-CN" altLang="en-US" dirty="0"/>
              <a:t>設定值</a:t>
            </a:r>
            <a:endParaRPr kumimoji="1" lang="en-US" altLang="zh-CN" dirty="0"/>
          </a:p>
          <a:p>
            <a:r>
              <a:rPr kumimoji="1" lang="zh-CN" altLang="en-US" dirty="0"/>
              <a:t>先設定後</a:t>
            </a:r>
            <a:r>
              <a:rPr kumimoji="1" lang="en-US" altLang="zh-CN" dirty="0"/>
              <a:t>32</a:t>
            </a:r>
            <a:r>
              <a:rPr kumimoji="1" lang="zh-CN" altLang="en-US" dirty="0"/>
              <a:t>個位元，再設定前</a:t>
            </a:r>
            <a:r>
              <a:rPr kumimoji="1" lang="en-US" altLang="zh-CN" dirty="0"/>
              <a:t>32</a:t>
            </a:r>
            <a:r>
              <a:rPr kumimoji="1" lang="zh-CN" altLang="en-US" dirty="0"/>
              <a:t>個位元</a:t>
            </a:r>
            <a:endParaRPr kumimoji="1" lang="en-US" altLang="zh-CN" dirty="0"/>
          </a:p>
          <a:p>
            <a:pPr marL="971550" lvl="1" indent="-514350">
              <a:buFont typeface="+mj-lt"/>
              <a:buAutoNum type="arabicPeriod" startAt="7"/>
            </a:pPr>
            <a:r>
              <a:rPr lang="en-US" altLang="zh-TW" sz="2800" dirty="0" err="1">
                <a:solidFill>
                  <a:srgbClr val="000000"/>
                </a:solidFill>
                <a:latin typeface="Menlo" panose="020B0609030804020204" pitchFamily="49" charset="0"/>
              </a:rPr>
              <a:t>sw</a:t>
            </a:r>
            <a:r>
              <a:rPr lang="en-US" altLang="zh-TW" sz="2800" dirty="0">
                <a:solidFill>
                  <a:srgbClr val="000000"/>
                </a:solidFill>
                <a:latin typeface="Menlo" panose="020B0609030804020204" pitchFamily="49" charset="0"/>
              </a:rPr>
              <a:t>    $</a:t>
            </a:r>
            <a:r>
              <a:rPr lang="en-US" altLang="zh-TW" sz="2800" dirty="0">
                <a:solidFill>
                  <a:srgbClr val="272AD8"/>
                </a:solidFill>
                <a:latin typeface="Menlo" panose="020B0609030804020204" pitchFamily="49" charset="0"/>
              </a:rPr>
              <a:t>3</a:t>
            </a:r>
            <a:r>
              <a:rPr lang="en-US" altLang="zh-TW" sz="28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US" altLang="zh-TW" sz="2800" dirty="0">
                <a:solidFill>
                  <a:srgbClr val="272AD8"/>
                </a:solidFill>
                <a:latin typeface="Menlo" panose="020B0609030804020204" pitchFamily="49" charset="0"/>
              </a:rPr>
              <a:t>4</a:t>
            </a:r>
            <a:r>
              <a:rPr lang="en-US" altLang="zh-TW" sz="2800" dirty="0">
                <a:solidFill>
                  <a:srgbClr val="000000"/>
                </a:solidFill>
                <a:latin typeface="Menlo" panose="020B0609030804020204" pitchFamily="49" charset="0"/>
              </a:rPr>
              <a:t>($</a:t>
            </a:r>
            <a:r>
              <a:rPr lang="en-US" altLang="zh-TW" sz="2800" dirty="0">
                <a:solidFill>
                  <a:srgbClr val="272AD8"/>
                </a:solidFill>
                <a:latin typeface="Menlo" panose="020B0609030804020204" pitchFamily="49" charset="0"/>
              </a:rPr>
              <a:t>4</a:t>
            </a:r>
            <a:r>
              <a:rPr lang="en-US" altLang="zh-TW" sz="28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971550" lvl="1" indent="-514350">
              <a:buFont typeface="+mj-lt"/>
              <a:buAutoNum type="arabicPeriod" startAt="7"/>
            </a:pPr>
            <a:r>
              <a:rPr lang="en-US" altLang="zh-TW" sz="2800" dirty="0" err="1">
                <a:solidFill>
                  <a:srgbClr val="000000"/>
                </a:solidFill>
                <a:latin typeface="Menlo" panose="020B0609030804020204" pitchFamily="49" charset="0"/>
              </a:rPr>
              <a:t>sw</a:t>
            </a:r>
            <a:r>
              <a:rPr lang="en-US" altLang="zh-TW" sz="2800" dirty="0">
                <a:solidFill>
                  <a:srgbClr val="000000"/>
                </a:solidFill>
                <a:latin typeface="Menlo" panose="020B0609030804020204" pitchFamily="49" charset="0"/>
              </a:rPr>
              <a:t>    $</a:t>
            </a:r>
            <a:r>
              <a:rPr lang="en-US" altLang="zh-TW" sz="2800" dirty="0">
                <a:solidFill>
                  <a:srgbClr val="272AD8"/>
                </a:solidFill>
                <a:latin typeface="Menlo" panose="020B0609030804020204" pitchFamily="49" charset="0"/>
              </a:rPr>
              <a:t>2</a:t>
            </a:r>
            <a:r>
              <a:rPr lang="en-US" altLang="zh-TW" sz="28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US" altLang="zh-TW" sz="28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sz="2800" dirty="0">
                <a:solidFill>
                  <a:srgbClr val="000000"/>
                </a:solidFill>
                <a:latin typeface="Menlo" panose="020B0609030804020204" pitchFamily="49" charset="0"/>
              </a:rPr>
              <a:t>($</a:t>
            </a:r>
            <a:r>
              <a:rPr lang="en-US" altLang="zh-TW" sz="2800" dirty="0">
                <a:solidFill>
                  <a:srgbClr val="272AD8"/>
                </a:solidFill>
                <a:latin typeface="Menlo" panose="020B0609030804020204" pitchFamily="49" charset="0"/>
              </a:rPr>
              <a:t>4</a:t>
            </a:r>
            <a:r>
              <a:rPr lang="en-US" altLang="zh-TW" sz="28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kumimoji="1" lang="zh-CN" altLang="en-US" dirty="0"/>
              <a:t>如果在第七行和第八行之間使用者按下</a:t>
            </a:r>
            <a:r>
              <a:rPr kumimoji="1" lang="en-US" altLang="zh-CN" dirty="0" err="1"/>
              <a:t>ctr</a:t>
            </a:r>
            <a:r>
              <a:rPr kumimoji="1" lang="en-US" altLang="zh-CN" dirty="0"/>
              <a:t>-c</a:t>
            </a:r>
            <a:r>
              <a:rPr kumimoji="1" lang="zh-CN" altLang="en-US" dirty="0"/>
              <a:t>，那麼</a:t>
            </a:r>
            <a:r>
              <a:rPr kumimoji="1" lang="en-US" altLang="zh-CN" dirty="0"/>
              <a:t>signal handler</a:t>
            </a:r>
            <a:r>
              <a:rPr kumimoji="1" lang="zh-CN" altLang="en-US" dirty="0"/>
              <a:t>讀到的值是</a:t>
            </a:r>
            <a:endParaRPr kumimoji="1" lang="en-US" altLang="zh-CN" dirty="0"/>
          </a:p>
          <a:p>
            <a:pPr marL="457200" lvl="1" indent="0">
              <a:buNone/>
            </a:pPr>
            <a:r>
              <a:rPr lang="en-US" altLang="zh-TW" sz="2800" dirty="0">
                <a:solidFill>
                  <a:srgbClr val="000000"/>
                </a:solidFill>
                <a:latin typeface="Menlo" panose="020B0609030804020204" pitchFamily="49" charset="0"/>
              </a:rPr>
              <a:t>test = </a:t>
            </a:r>
            <a:r>
              <a:rPr lang="en-US" altLang="zh-TW" sz="2800" dirty="0">
                <a:solidFill>
                  <a:srgbClr val="272AD8"/>
                </a:solidFill>
                <a:latin typeface="Menlo" panose="020B0609030804020204" pitchFamily="49" charset="0"/>
              </a:rPr>
              <a:t>0x00000000c0fec0fe</a:t>
            </a:r>
            <a:r>
              <a:rPr lang="en-US" altLang="zh-TW" sz="28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zh-CN" altLang="en-US" sz="2800" dirty="0">
                <a:solidFill>
                  <a:srgbClr val="000000"/>
                </a:solidFill>
                <a:latin typeface="Menlo" panose="020B0609030804020204" pitchFamily="49" charset="0"/>
              </a:rPr>
              <a:t>請注意，按照我們程式碼的邏輯</a:t>
            </a:r>
            <a:r>
              <a:rPr lang="en-US" altLang="zh-CN" sz="2800" dirty="0">
                <a:solidFill>
                  <a:srgbClr val="000000"/>
                </a:solidFill>
                <a:latin typeface="Menlo" panose="020B0609030804020204" pitchFamily="49" charset="0"/>
              </a:rPr>
              <a:t>test</a:t>
            </a:r>
            <a:r>
              <a:rPr lang="zh-CN" altLang="en-US" sz="2800" dirty="0">
                <a:solidFill>
                  <a:srgbClr val="000000"/>
                </a:solidFill>
                <a:latin typeface="Menlo" panose="020B0609030804020204" pitchFamily="49" charset="0"/>
              </a:rPr>
              <a:t>只有二種可能</a:t>
            </a:r>
            <a:endParaRPr lang="en-US" altLang="zh-CN" sz="2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altLang="zh-TW" sz="2800" dirty="0">
                <a:solidFill>
                  <a:srgbClr val="000000"/>
                </a:solidFill>
                <a:latin typeface="Menlo" panose="020B0609030804020204" pitchFamily="49" charset="0"/>
              </a:rPr>
              <a:t>test = </a:t>
            </a:r>
            <a:r>
              <a:rPr lang="en-US" altLang="zh-TW" sz="2800" dirty="0">
                <a:solidFill>
                  <a:srgbClr val="272AD8"/>
                </a:solidFill>
                <a:latin typeface="Menlo" panose="020B0609030804020204" pitchFamily="49" charset="0"/>
              </a:rPr>
              <a:t>0x0000000000000000	//</a:t>
            </a:r>
            <a:r>
              <a:rPr lang="zh-CN" altLang="en-US" sz="2800" dirty="0">
                <a:solidFill>
                  <a:srgbClr val="272AD8"/>
                </a:solidFill>
                <a:latin typeface="Menlo" panose="020B0609030804020204" pitchFamily="49" charset="0"/>
              </a:rPr>
              <a:t>未設定前</a:t>
            </a:r>
            <a:endParaRPr lang="en-US" altLang="zh-CN" sz="2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altLang="zh-TW" sz="2800" dirty="0">
                <a:solidFill>
                  <a:srgbClr val="000000"/>
                </a:solidFill>
                <a:latin typeface="Menlo" panose="020B0609030804020204" pitchFamily="49" charset="0"/>
              </a:rPr>
              <a:t>test = </a:t>
            </a:r>
            <a:r>
              <a:rPr lang="en-US" altLang="zh-TW" sz="2800" dirty="0">
                <a:solidFill>
                  <a:srgbClr val="272AD8"/>
                </a:solidFill>
                <a:latin typeface="Menlo" panose="020B0609030804020204" pitchFamily="49" charset="0"/>
              </a:rPr>
              <a:t>0xc0fec0fec0fec0fe	//</a:t>
            </a:r>
            <a:r>
              <a:rPr lang="zh-CN" altLang="en-US" sz="2800" dirty="0">
                <a:solidFill>
                  <a:srgbClr val="272AD8"/>
                </a:solidFill>
                <a:latin typeface="Menlo" panose="020B0609030804020204" pitchFamily="49" charset="0"/>
              </a:rPr>
              <a:t>設定後</a:t>
            </a:r>
            <a:endParaRPr lang="en-US" altLang="zh-TW" sz="2800" dirty="0">
              <a:solidFill>
                <a:srgbClr val="272AD8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kumimoji="1" lang="en-US" altLang="zh-CN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818390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DFEC6D-FCB7-1748-BFC4-5C10C435C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再回過頭來看</a:t>
            </a:r>
            <a:r>
              <a:rPr kumimoji="1" lang="en-US" altLang="zh-TW" dirty="0" err="1"/>
              <a:t>sig_atomic_t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F5350B-AF4C-3248-A7C0-D026D3D7E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zh-TW" altLang="en-US" dirty="0"/>
              <a:t>資料的更新可能不是一道指令就可以完成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long long</a:t>
            </a:r>
            <a:r>
              <a:rPr kumimoji="1" lang="zh-CN" altLang="en-US" dirty="0"/>
              <a:t>為例，</a:t>
            </a:r>
            <a:r>
              <a:rPr kumimoji="1" lang="en-US" altLang="zh-CN" dirty="0"/>
              <a:t>x86</a:t>
            </a:r>
            <a:r>
              <a:rPr kumimoji="1" lang="zh-CN" altLang="en-US" dirty="0"/>
              <a:t>可以一道指令完成設定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但，</a:t>
            </a:r>
            <a:r>
              <a:rPr kumimoji="1" lang="en-US" altLang="zh-CN" dirty="0"/>
              <a:t>MIPS</a:t>
            </a:r>
            <a:r>
              <a:rPr kumimoji="1" lang="zh-CN" altLang="en-US" dirty="0"/>
              <a:t>卻需要二道指令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TW" dirty="0" err="1"/>
              <a:t>sig_atomic_t</a:t>
            </a:r>
            <a:r>
              <a:rPr kumimoji="1" lang="zh-CN" altLang="en-US" dirty="0"/>
              <a:t>可以保證在所有的</a:t>
            </a:r>
            <a:r>
              <a:rPr kumimoji="1" lang="en-US" altLang="zh-CN" dirty="0"/>
              <a:t>CPU</a:t>
            </a:r>
            <a:r>
              <a:rPr kumimoji="1" lang="zh-CN" altLang="en-US" dirty="0"/>
              <a:t>、</a:t>
            </a:r>
            <a:r>
              <a:rPr kumimoji="1" lang="en-US" altLang="zh-CN" dirty="0"/>
              <a:t>compiler</a:t>
            </a:r>
            <a:r>
              <a:rPr kumimoji="1" lang="zh-CN" altLang="en-US" dirty="0"/>
              <a:t>上，都是一道指令完成</a:t>
            </a:r>
            <a:endParaRPr kumimoji="1" lang="en-US" altLang="zh-CN" dirty="0"/>
          </a:p>
          <a:p>
            <a:r>
              <a:rPr kumimoji="1" lang="zh-CN" altLang="en-US" dirty="0"/>
              <a:t>因此不會有設定一半的情況</a:t>
            </a:r>
            <a:endParaRPr kumimoji="1" lang="en-US" altLang="zh-CN" dirty="0"/>
          </a:p>
          <a:p>
            <a:endParaRPr kumimoji="1" lang="en-US" altLang="zh-TW" dirty="0"/>
          </a:p>
          <a:p>
            <a:r>
              <a:rPr kumimoji="1" lang="zh-CN" altLang="en-US" dirty="0"/>
              <a:t>關於</a:t>
            </a:r>
            <a:r>
              <a:rPr kumimoji="1" lang="en-US" altLang="zh-CN" dirty="0"/>
              <a:t>atomic</a:t>
            </a:r>
            <a:r>
              <a:rPr kumimoji="1" lang="zh-CN" altLang="en-US" dirty="0"/>
              <a:t>的更詳細討論會在</a:t>
            </a:r>
            <a:r>
              <a:rPr kumimoji="1" lang="en-US" altLang="zh-CN" dirty="0" err="1"/>
              <a:t>pthread</a:t>
            </a:r>
            <a:r>
              <a:rPr kumimoji="1" lang="zh-CN" altLang="en-US" dirty="0"/>
              <a:t>章節介紹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23557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EAA290-4842-BC40-9341-10B0ABBFE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6431989" cy="1325563"/>
          </a:xfrm>
        </p:spPr>
        <p:txBody>
          <a:bodyPr/>
          <a:lstStyle/>
          <a:p>
            <a:r>
              <a:rPr kumimoji="1" lang="zh-CN" altLang="en-US" dirty="0"/>
              <a:t>預備知識：</a:t>
            </a:r>
            <a:r>
              <a:rPr kumimoji="1" lang="en-US" altLang="zh-TW" dirty="0" err="1"/>
              <a:t>setjmp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1DAAF71-285D-F042-AD4F-9C8C60E7A753}"/>
              </a:ext>
            </a:extLst>
          </p:cNvPr>
          <p:cNvSpPr/>
          <p:nvPr/>
        </p:nvSpPr>
        <p:spPr>
          <a:xfrm>
            <a:off x="7738533" y="5046133"/>
            <a:ext cx="2489200" cy="1320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3200" dirty="0"/>
              <a:t>main</a:t>
            </a:r>
          </a:p>
          <a:p>
            <a:r>
              <a:rPr kumimoji="1" lang="en-US" altLang="zh-TW" sz="3200" dirty="0" err="1"/>
              <a:t>local_main</a:t>
            </a:r>
            <a:endParaRPr kumimoji="1" lang="zh-TW" altLang="en-US" sz="32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5D35F30-7CA2-E640-A9D0-572FB8002D97}"/>
              </a:ext>
            </a:extLst>
          </p:cNvPr>
          <p:cNvSpPr txBox="1"/>
          <p:nvPr/>
        </p:nvSpPr>
        <p:spPr>
          <a:xfrm>
            <a:off x="5571067" y="100414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52EC584-5661-D54A-BB9A-485D4CD7A549}"/>
              </a:ext>
            </a:extLst>
          </p:cNvPr>
          <p:cNvSpPr/>
          <p:nvPr/>
        </p:nvSpPr>
        <p:spPr>
          <a:xfrm>
            <a:off x="838200" y="1985708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jmp_buf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bookmark;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main() {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local_main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setjmp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(bookmark);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a();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a() {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local_a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b();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b() {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local_c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c();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longjmp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(bookmark);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6B7053B3-41CA-A041-BFE2-A74FB301D61F}"/>
              </a:ext>
            </a:extLst>
          </p:cNvPr>
          <p:cNvSpPr/>
          <p:nvPr/>
        </p:nvSpPr>
        <p:spPr>
          <a:xfrm rot="16200000">
            <a:off x="9498065" y="4027111"/>
            <a:ext cx="3371269" cy="130837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/>
              <a:t>stack</a:t>
            </a:r>
            <a:endParaRPr kumimoji="1" lang="zh-TW" altLang="en-US" sz="3200" dirty="0"/>
          </a:p>
        </p:txBody>
      </p:sp>
      <p:sp>
        <p:nvSpPr>
          <p:cNvPr id="10" name="向左箭號圖說文字 9">
            <a:extLst>
              <a:ext uri="{FF2B5EF4-FFF2-40B4-BE49-F238E27FC236}">
                <a16:creationId xmlns:a16="http://schemas.microsoft.com/office/drawing/2014/main" id="{43AC3AF9-2980-8749-8C06-3D1BD02AB718}"/>
              </a:ext>
            </a:extLst>
          </p:cNvPr>
          <p:cNvSpPr/>
          <p:nvPr/>
        </p:nvSpPr>
        <p:spPr>
          <a:xfrm>
            <a:off x="3970099" y="2438811"/>
            <a:ext cx="2176701" cy="1113703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43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save PC</a:t>
            </a:r>
          </a:p>
          <a:p>
            <a:pPr algn="ctr"/>
            <a:r>
              <a:rPr kumimoji="1" lang="en-US" altLang="zh-TW" sz="2400" dirty="0"/>
              <a:t>save SP</a:t>
            </a:r>
            <a:endParaRPr kumimoji="1" lang="zh-TW" altLang="en-US" sz="2400" dirty="0"/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CC248E20-3ECF-334B-B719-80C5B6CB6537}"/>
              </a:ext>
            </a:extLst>
          </p:cNvPr>
          <p:cNvCxnSpPr/>
          <p:nvPr/>
        </p:nvCxnSpPr>
        <p:spPr>
          <a:xfrm>
            <a:off x="592667" y="2995663"/>
            <a:ext cx="77893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626C543-4633-0C42-9B1E-28FE9F8A7259}"/>
              </a:ext>
            </a:extLst>
          </p:cNvPr>
          <p:cNvSpPr txBox="1"/>
          <p:nvPr/>
        </p:nvSpPr>
        <p:spPr>
          <a:xfrm>
            <a:off x="290888" y="2438811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solidFill>
                  <a:srgbClr val="C00000"/>
                </a:solidFill>
              </a:rPr>
              <a:t>pc</a:t>
            </a:r>
            <a:endParaRPr kumimoji="1" lang="zh-TW" altLang="en-US" sz="2800" dirty="0">
              <a:solidFill>
                <a:srgbClr val="C00000"/>
              </a:solidFill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8D0995FC-2887-954A-B5C6-1B5014C8CA50}"/>
              </a:ext>
            </a:extLst>
          </p:cNvPr>
          <p:cNvCxnSpPr/>
          <p:nvPr/>
        </p:nvCxnSpPr>
        <p:spPr>
          <a:xfrm>
            <a:off x="6878668" y="5637263"/>
            <a:ext cx="77893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D3E8ECB-1FE1-844A-8943-13C7ED2894EF}"/>
              </a:ext>
            </a:extLst>
          </p:cNvPr>
          <p:cNvSpPr txBox="1"/>
          <p:nvPr/>
        </p:nvSpPr>
        <p:spPr>
          <a:xfrm>
            <a:off x="6598210" y="4990932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 err="1">
                <a:solidFill>
                  <a:srgbClr val="C00000"/>
                </a:solidFill>
              </a:rPr>
              <a:t>sp</a:t>
            </a:r>
            <a:endParaRPr kumimoji="1" lang="zh-TW" alt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3709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EAA290-4842-BC40-9341-10B0ABBFE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022600" cy="1325563"/>
          </a:xfrm>
        </p:spPr>
        <p:txBody>
          <a:bodyPr/>
          <a:lstStyle/>
          <a:p>
            <a:r>
              <a:rPr kumimoji="1" lang="en-US" altLang="zh-TW" dirty="0" err="1"/>
              <a:t>setjmp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1DAAF71-285D-F042-AD4F-9C8C60E7A753}"/>
              </a:ext>
            </a:extLst>
          </p:cNvPr>
          <p:cNvSpPr/>
          <p:nvPr/>
        </p:nvSpPr>
        <p:spPr>
          <a:xfrm>
            <a:off x="7738533" y="5046133"/>
            <a:ext cx="2489200" cy="1320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3200" dirty="0"/>
              <a:t>main</a:t>
            </a:r>
          </a:p>
          <a:p>
            <a:r>
              <a:rPr kumimoji="1" lang="en-US" altLang="zh-TW" sz="3200" dirty="0" err="1"/>
              <a:t>local_main</a:t>
            </a:r>
            <a:endParaRPr kumimoji="1" lang="zh-TW" altLang="en-US" sz="3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9A1927F-E713-654E-ACD8-D6FDD1E1754E}"/>
              </a:ext>
            </a:extLst>
          </p:cNvPr>
          <p:cNvSpPr/>
          <p:nvPr/>
        </p:nvSpPr>
        <p:spPr>
          <a:xfrm>
            <a:off x="7738533" y="3064933"/>
            <a:ext cx="2489200" cy="1981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3200" dirty="0"/>
              <a:t>a()</a:t>
            </a:r>
          </a:p>
          <a:p>
            <a:r>
              <a:rPr kumimoji="1" lang="en-US" altLang="zh-TW" sz="3200" dirty="0" err="1"/>
              <a:t>local_a</a:t>
            </a:r>
            <a:endParaRPr kumimoji="1" lang="zh-TW" altLang="en-US" sz="32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5D35F30-7CA2-E640-A9D0-572FB8002D97}"/>
              </a:ext>
            </a:extLst>
          </p:cNvPr>
          <p:cNvSpPr txBox="1"/>
          <p:nvPr/>
        </p:nvSpPr>
        <p:spPr>
          <a:xfrm>
            <a:off x="5571067" y="100414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52EC584-5661-D54A-BB9A-485D4CD7A549}"/>
              </a:ext>
            </a:extLst>
          </p:cNvPr>
          <p:cNvSpPr/>
          <p:nvPr/>
        </p:nvSpPr>
        <p:spPr>
          <a:xfrm>
            <a:off x="838200" y="1985708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jmp_buf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bookmark;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main() {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local_main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setjmp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(bookmark);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a();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a() {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local_a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b();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b() {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local_c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c();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longjmp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(bookmark);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6B7053B3-41CA-A041-BFE2-A74FB301D61F}"/>
              </a:ext>
            </a:extLst>
          </p:cNvPr>
          <p:cNvSpPr/>
          <p:nvPr/>
        </p:nvSpPr>
        <p:spPr>
          <a:xfrm rot="16200000">
            <a:off x="9498065" y="4027111"/>
            <a:ext cx="3371269" cy="130837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/>
              <a:t>stack</a:t>
            </a:r>
            <a:endParaRPr kumimoji="1" lang="zh-TW" altLang="en-US" sz="3200" dirty="0"/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CC248E20-3ECF-334B-B719-80C5B6CB6537}"/>
              </a:ext>
            </a:extLst>
          </p:cNvPr>
          <p:cNvCxnSpPr/>
          <p:nvPr/>
        </p:nvCxnSpPr>
        <p:spPr>
          <a:xfrm>
            <a:off x="468000" y="4367263"/>
            <a:ext cx="77893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626C543-4633-0C42-9B1E-28FE9F8A7259}"/>
              </a:ext>
            </a:extLst>
          </p:cNvPr>
          <p:cNvSpPr txBox="1"/>
          <p:nvPr/>
        </p:nvSpPr>
        <p:spPr>
          <a:xfrm>
            <a:off x="166221" y="3810411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solidFill>
                  <a:srgbClr val="C00000"/>
                </a:solidFill>
              </a:rPr>
              <a:t>pc</a:t>
            </a:r>
            <a:endParaRPr kumimoji="1" lang="zh-TW" altLang="en-US" sz="2800" dirty="0">
              <a:solidFill>
                <a:srgbClr val="C00000"/>
              </a:solidFill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8D0995FC-2887-954A-B5C6-1B5014C8CA50}"/>
              </a:ext>
            </a:extLst>
          </p:cNvPr>
          <p:cNvCxnSpPr/>
          <p:nvPr/>
        </p:nvCxnSpPr>
        <p:spPr>
          <a:xfrm>
            <a:off x="6914933" y="3711264"/>
            <a:ext cx="77893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D3E8ECB-1FE1-844A-8943-13C7ED2894EF}"/>
              </a:ext>
            </a:extLst>
          </p:cNvPr>
          <p:cNvSpPr txBox="1"/>
          <p:nvPr/>
        </p:nvSpPr>
        <p:spPr>
          <a:xfrm>
            <a:off x="6634475" y="3064933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 err="1">
                <a:solidFill>
                  <a:srgbClr val="C00000"/>
                </a:solidFill>
              </a:rPr>
              <a:t>sp</a:t>
            </a:r>
            <a:endParaRPr kumimoji="1" lang="zh-TW" alt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282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168624C-08B0-F349-8A73-ED07C42C7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範例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EECA2FA-C42C-584F-BAC9-52228D909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bash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88955C4-1C9E-884A-9EDA-531003C957E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TW" b="1" dirty="0" err="1">
                <a:solidFill>
                  <a:srgbClr val="34BC26"/>
                </a:solidFill>
                <a:latin typeface="Menlo" panose="020B0609030804020204" pitchFamily="49" charset="0"/>
              </a:rPr>
              <a:t>shiwulo@NUC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  <a:r>
              <a:rPr lang="en-US" altLang="zh-TW" b="1" dirty="0">
                <a:solidFill>
                  <a:srgbClr val="5230E1"/>
                </a:solidFill>
                <a:latin typeface="Menlo" panose="020B0609030804020204" pitchFamily="49" charset="0"/>
              </a:rPr>
              <a:t>~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$ ^C</a:t>
            </a:r>
            <a:endParaRPr lang="en-US" altLang="zh-TW" dirty="0">
              <a:solidFill>
                <a:srgbClr val="34BC26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zh-TW" b="1" dirty="0" err="1">
                <a:solidFill>
                  <a:srgbClr val="34BC26"/>
                </a:solidFill>
                <a:latin typeface="Menlo" panose="020B0609030804020204" pitchFamily="49" charset="0"/>
              </a:rPr>
              <a:t>shiwulo@NUC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  <a:r>
              <a:rPr lang="en-US" altLang="zh-TW" b="1" dirty="0">
                <a:solidFill>
                  <a:srgbClr val="5230E1"/>
                </a:solidFill>
                <a:latin typeface="Menlo" panose="020B0609030804020204" pitchFamily="49" charset="0"/>
              </a:rPr>
              <a:t>~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$ ^C</a:t>
            </a:r>
            <a:endParaRPr lang="en-US" altLang="zh-TW" dirty="0">
              <a:solidFill>
                <a:srgbClr val="34BC26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zh-TW" b="1" dirty="0" err="1">
                <a:solidFill>
                  <a:srgbClr val="34BC26"/>
                </a:solidFill>
                <a:latin typeface="Menlo" panose="020B0609030804020204" pitchFamily="49" charset="0"/>
              </a:rPr>
              <a:t>shiwulo@NUC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  <a:r>
              <a:rPr lang="en-US" altLang="zh-TW" b="1" dirty="0">
                <a:solidFill>
                  <a:srgbClr val="5230E1"/>
                </a:solidFill>
                <a:latin typeface="Menlo" panose="020B0609030804020204" pitchFamily="49" charset="0"/>
              </a:rPr>
              <a:t>~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$ ^C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C00000"/>
                </a:solidFill>
                <a:latin typeface="Menlo" panose="020B0609030804020204" pitchFamily="49" charset="0"/>
              </a:rPr>
              <a:t>/*</a:t>
            </a:r>
            <a:r>
              <a:rPr lang="zh-CN" altLang="en-US" dirty="0">
                <a:solidFill>
                  <a:srgbClr val="C00000"/>
                </a:solidFill>
                <a:latin typeface="Menlo" panose="020B0609030804020204" pitchFamily="49" charset="0"/>
              </a:rPr>
              <a:t>按下</a:t>
            </a:r>
            <a:r>
              <a:rPr lang="en-US" altLang="zh-CN" dirty="0" err="1">
                <a:solidFill>
                  <a:srgbClr val="C00000"/>
                </a:solidFill>
                <a:latin typeface="Menlo" panose="020B0609030804020204" pitchFamily="49" charset="0"/>
              </a:rPr>
              <a:t>ctr</a:t>
            </a:r>
            <a:r>
              <a:rPr lang="en-US" altLang="zh-CN" dirty="0">
                <a:solidFill>
                  <a:srgbClr val="C00000"/>
                </a:solidFill>
                <a:latin typeface="Menlo" panose="020B0609030804020204" pitchFamily="49" charset="0"/>
              </a:rPr>
              <a:t>-c</a:t>
            </a:r>
            <a:r>
              <a:rPr lang="zh-CN" altLang="en-US" dirty="0">
                <a:solidFill>
                  <a:srgbClr val="C00000"/>
                </a:solidFill>
                <a:latin typeface="Menlo" panose="020B0609030804020204" pitchFamily="49" charset="0"/>
              </a:rPr>
              <a:t>以後沒有反應</a:t>
            </a:r>
            <a:r>
              <a:rPr lang="en-US" altLang="zh-CN" dirty="0">
                <a:solidFill>
                  <a:srgbClr val="C00000"/>
                </a:solidFill>
                <a:latin typeface="Menlo" panose="020B0609030804020204" pitchFamily="49" charset="0"/>
              </a:rPr>
              <a:t>*/</a:t>
            </a:r>
            <a:endParaRPr lang="en-US" altLang="zh-TW" dirty="0">
              <a:solidFill>
                <a:srgbClr val="C00000"/>
              </a:solidFill>
              <a:latin typeface="Menlo" panose="020B0609030804020204" pitchFamily="49" charset="0"/>
            </a:endParaRP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0E94C5FF-0126-8F4B-91A9-F4B8BF61C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TW" dirty="0"/>
              <a:t>ls –R /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8DFDF588-C736-0C4D-BF8A-69C0590F086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TW" b="1" dirty="0" err="1">
                <a:solidFill>
                  <a:srgbClr val="34BC26"/>
                </a:solidFill>
                <a:latin typeface="Menlo" panose="020B0609030804020204" pitchFamily="49" charset="0"/>
              </a:rPr>
              <a:t>shiwulo@NUC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  <a:r>
              <a:rPr lang="en-US" altLang="zh-TW" b="1" dirty="0">
                <a:solidFill>
                  <a:srgbClr val="5230E1"/>
                </a:solidFill>
                <a:latin typeface="Menlo" panose="020B0609030804020204" pitchFamily="49" charset="0"/>
              </a:rPr>
              <a:t>~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$ ls -R /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B050"/>
                </a:solidFill>
                <a:latin typeface="Menlo" panose="020B0609030804020204" pitchFamily="49" charset="0"/>
              </a:rPr>
              <a:t>/*...*/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/proc/316/task/316/net/stat:</a:t>
            </a:r>
          </a:p>
          <a:p>
            <a:pPr marL="0" indent="0">
              <a:buNone/>
            </a:pP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arp_cache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ndisc_cache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rt_cache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ls: cannot open directory '/proc/316/task/316/ns': Permission denied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/proc/317: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^C</a:t>
            </a:r>
          </a:p>
          <a:p>
            <a:pPr marL="0" indent="0">
              <a:buNone/>
            </a:pPr>
            <a:r>
              <a:rPr lang="en-US" altLang="zh-TW" b="1" dirty="0" err="1">
                <a:solidFill>
                  <a:srgbClr val="34BC26"/>
                </a:solidFill>
                <a:latin typeface="Menlo" panose="020B0609030804020204" pitchFamily="49" charset="0"/>
              </a:rPr>
              <a:t>shiwulo@NUC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  <a:r>
              <a:rPr lang="en-US" altLang="zh-TW" b="1" dirty="0">
                <a:solidFill>
                  <a:srgbClr val="5230E1"/>
                </a:solidFill>
                <a:latin typeface="Menlo" panose="020B0609030804020204" pitchFamily="49" charset="0"/>
              </a:rPr>
              <a:t>~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$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C00000"/>
                </a:solidFill>
                <a:latin typeface="Menlo" panose="020B0609030804020204" pitchFamily="49" charset="0"/>
              </a:rPr>
              <a:t>/*</a:t>
            </a:r>
            <a:r>
              <a:rPr lang="zh-CN" altLang="en-US" dirty="0">
                <a:solidFill>
                  <a:srgbClr val="C00000"/>
                </a:solidFill>
                <a:latin typeface="Menlo" panose="020B0609030804020204" pitchFamily="49" charset="0"/>
              </a:rPr>
              <a:t>按下</a:t>
            </a:r>
            <a:r>
              <a:rPr lang="en-US" altLang="zh-CN" dirty="0" err="1">
                <a:solidFill>
                  <a:srgbClr val="C00000"/>
                </a:solidFill>
                <a:latin typeface="Menlo" panose="020B0609030804020204" pitchFamily="49" charset="0"/>
              </a:rPr>
              <a:t>ctr</a:t>
            </a:r>
            <a:r>
              <a:rPr lang="en-US" altLang="zh-CN" dirty="0">
                <a:solidFill>
                  <a:srgbClr val="C00000"/>
                </a:solidFill>
                <a:latin typeface="Menlo" panose="020B0609030804020204" pitchFamily="49" charset="0"/>
              </a:rPr>
              <a:t>-c</a:t>
            </a:r>
            <a:r>
              <a:rPr lang="zh-CN" altLang="en-US" dirty="0">
                <a:solidFill>
                  <a:srgbClr val="C00000"/>
                </a:solidFill>
                <a:latin typeface="Menlo" panose="020B0609030804020204" pitchFamily="49" charset="0"/>
              </a:rPr>
              <a:t>以後終止執行</a:t>
            </a:r>
            <a:r>
              <a:rPr lang="en-US" altLang="zh-CN" dirty="0">
                <a:solidFill>
                  <a:srgbClr val="C00000"/>
                </a:solidFill>
                <a:latin typeface="Menlo" panose="020B0609030804020204" pitchFamily="49" charset="0"/>
              </a:rPr>
              <a:t>*/</a:t>
            </a:r>
            <a:endParaRPr lang="en-US" altLang="zh-TW" dirty="0">
              <a:solidFill>
                <a:srgbClr val="C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20804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EAA290-4842-BC40-9341-10B0ABBFE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022600" cy="1325563"/>
          </a:xfrm>
        </p:spPr>
        <p:txBody>
          <a:bodyPr/>
          <a:lstStyle/>
          <a:p>
            <a:r>
              <a:rPr kumimoji="1" lang="en-US" altLang="zh-TW" dirty="0" err="1"/>
              <a:t>setjmp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1DAAF71-285D-F042-AD4F-9C8C60E7A753}"/>
              </a:ext>
            </a:extLst>
          </p:cNvPr>
          <p:cNvSpPr/>
          <p:nvPr/>
        </p:nvSpPr>
        <p:spPr>
          <a:xfrm>
            <a:off x="7738533" y="5046133"/>
            <a:ext cx="2489200" cy="1320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3200" dirty="0"/>
              <a:t>main</a:t>
            </a:r>
          </a:p>
          <a:p>
            <a:r>
              <a:rPr kumimoji="1" lang="en-US" altLang="zh-TW" sz="3200" dirty="0" err="1"/>
              <a:t>local_main</a:t>
            </a:r>
            <a:endParaRPr kumimoji="1" lang="zh-TW" altLang="en-US" sz="3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9A1927F-E713-654E-ACD8-D6FDD1E1754E}"/>
              </a:ext>
            </a:extLst>
          </p:cNvPr>
          <p:cNvSpPr/>
          <p:nvPr/>
        </p:nvSpPr>
        <p:spPr>
          <a:xfrm>
            <a:off x="7738533" y="3064933"/>
            <a:ext cx="2489200" cy="1981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3200" dirty="0"/>
              <a:t>a()</a:t>
            </a:r>
          </a:p>
          <a:p>
            <a:r>
              <a:rPr kumimoji="1" lang="en-US" altLang="zh-TW" sz="3200" dirty="0" err="1"/>
              <a:t>local_a</a:t>
            </a:r>
            <a:endParaRPr kumimoji="1" lang="zh-TW" altLang="en-US" sz="3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95C41F-C26D-F04C-A1BC-64753D9D6DFD}"/>
              </a:ext>
            </a:extLst>
          </p:cNvPr>
          <p:cNvSpPr/>
          <p:nvPr/>
        </p:nvSpPr>
        <p:spPr>
          <a:xfrm>
            <a:off x="7738533" y="1168400"/>
            <a:ext cx="2489200" cy="18965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3200" dirty="0"/>
              <a:t>b()</a:t>
            </a:r>
          </a:p>
          <a:p>
            <a:r>
              <a:rPr kumimoji="1" lang="en-US" altLang="zh-TW" sz="3200" dirty="0" err="1"/>
              <a:t>local_b</a:t>
            </a:r>
            <a:endParaRPr kumimoji="1" lang="zh-TW" altLang="en-US" sz="32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5D35F30-7CA2-E640-A9D0-572FB8002D97}"/>
              </a:ext>
            </a:extLst>
          </p:cNvPr>
          <p:cNvSpPr txBox="1"/>
          <p:nvPr/>
        </p:nvSpPr>
        <p:spPr>
          <a:xfrm>
            <a:off x="5571067" y="100414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52EC584-5661-D54A-BB9A-485D4CD7A549}"/>
              </a:ext>
            </a:extLst>
          </p:cNvPr>
          <p:cNvSpPr/>
          <p:nvPr/>
        </p:nvSpPr>
        <p:spPr>
          <a:xfrm>
            <a:off x="838200" y="1985708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jmp_buf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bookmark;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main() {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local_main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setjmp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(bookmark);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a();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a() {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local_a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b();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b() {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local_c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c();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longjmp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(bookmark);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6B7053B3-41CA-A041-BFE2-A74FB301D61F}"/>
              </a:ext>
            </a:extLst>
          </p:cNvPr>
          <p:cNvSpPr/>
          <p:nvPr/>
        </p:nvSpPr>
        <p:spPr>
          <a:xfrm rot="16200000">
            <a:off x="9498065" y="4027111"/>
            <a:ext cx="3371269" cy="130837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/>
              <a:t>stack</a:t>
            </a:r>
            <a:endParaRPr kumimoji="1" lang="zh-TW" altLang="en-US" sz="3200" dirty="0"/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CC248E20-3ECF-334B-B719-80C5B6CB6537}"/>
              </a:ext>
            </a:extLst>
          </p:cNvPr>
          <p:cNvCxnSpPr/>
          <p:nvPr/>
        </p:nvCxnSpPr>
        <p:spPr>
          <a:xfrm>
            <a:off x="587950" y="5434063"/>
            <a:ext cx="77893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626C543-4633-0C42-9B1E-28FE9F8A7259}"/>
              </a:ext>
            </a:extLst>
          </p:cNvPr>
          <p:cNvSpPr txBox="1"/>
          <p:nvPr/>
        </p:nvSpPr>
        <p:spPr>
          <a:xfrm>
            <a:off x="286171" y="4877211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solidFill>
                  <a:srgbClr val="C00000"/>
                </a:solidFill>
              </a:rPr>
              <a:t>pc</a:t>
            </a:r>
            <a:endParaRPr kumimoji="1" lang="zh-TW" altLang="en-US" sz="2800" dirty="0">
              <a:solidFill>
                <a:srgbClr val="C00000"/>
              </a:solidFill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8D0995FC-2887-954A-B5C6-1B5014C8CA50}"/>
              </a:ext>
            </a:extLst>
          </p:cNvPr>
          <p:cNvCxnSpPr/>
          <p:nvPr/>
        </p:nvCxnSpPr>
        <p:spPr>
          <a:xfrm>
            <a:off x="6959600" y="1690688"/>
            <a:ext cx="77893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D3E8ECB-1FE1-844A-8943-13C7ED2894EF}"/>
              </a:ext>
            </a:extLst>
          </p:cNvPr>
          <p:cNvSpPr txBox="1"/>
          <p:nvPr/>
        </p:nvSpPr>
        <p:spPr>
          <a:xfrm>
            <a:off x="6679142" y="1044357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 err="1">
                <a:solidFill>
                  <a:srgbClr val="C00000"/>
                </a:solidFill>
              </a:rPr>
              <a:t>sp</a:t>
            </a:r>
            <a:endParaRPr kumimoji="1" lang="zh-TW" alt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9125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EAA290-4842-BC40-9341-10B0ABBFE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022600" cy="1325563"/>
          </a:xfrm>
        </p:spPr>
        <p:txBody>
          <a:bodyPr/>
          <a:lstStyle/>
          <a:p>
            <a:r>
              <a:rPr kumimoji="1" lang="en-US" altLang="zh-TW" dirty="0" err="1"/>
              <a:t>setjmp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1DAAF71-285D-F042-AD4F-9C8C60E7A753}"/>
              </a:ext>
            </a:extLst>
          </p:cNvPr>
          <p:cNvSpPr/>
          <p:nvPr/>
        </p:nvSpPr>
        <p:spPr>
          <a:xfrm>
            <a:off x="7738533" y="5046133"/>
            <a:ext cx="2489200" cy="1320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3200" dirty="0"/>
              <a:t>main</a:t>
            </a:r>
          </a:p>
          <a:p>
            <a:r>
              <a:rPr kumimoji="1" lang="en-US" altLang="zh-TW" sz="3200" dirty="0" err="1"/>
              <a:t>local_main</a:t>
            </a:r>
            <a:endParaRPr kumimoji="1" lang="zh-TW" altLang="en-US" sz="3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9A1927F-E713-654E-ACD8-D6FDD1E1754E}"/>
              </a:ext>
            </a:extLst>
          </p:cNvPr>
          <p:cNvSpPr/>
          <p:nvPr/>
        </p:nvSpPr>
        <p:spPr>
          <a:xfrm>
            <a:off x="7738533" y="3064933"/>
            <a:ext cx="2489200" cy="1981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3200" dirty="0"/>
              <a:t>a()</a:t>
            </a:r>
          </a:p>
          <a:p>
            <a:r>
              <a:rPr kumimoji="1" lang="en-US" altLang="zh-TW" sz="3200" dirty="0" err="1"/>
              <a:t>local_a</a:t>
            </a:r>
            <a:endParaRPr kumimoji="1" lang="zh-TW" altLang="en-US" sz="3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95C41F-C26D-F04C-A1BC-64753D9D6DFD}"/>
              </a:ext>
            </a:extLst>
          </p:cNvPr>
          <p:cNvSpPr/>
          <p:nvPr/>
        </p:nvSpPr>
        <p:spPr>
          <a:xfrm>
            <a:off x="7738533" y="1168400"/>
            <a:ext cx="2489200" cy="18965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3200" dirty="0"/>
              <a:t>b()</a:t>
            </a:r>
          </a:p>
          <a:p>
            <a:r>
              <a:rPr kumimoji="1" lang="en-US" altLang="zh-TW" sz="3200" dirty="0" err="1"/>
              <a:t>local_b</a:t>
            </a:r>
            <a:endParaRPr kumimoji="1" lang="zh-TW" altLang="en-US" sz="32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5D35F30-7CA2-E640-A9D0-572FB8002D97}"/>
              </a:ext>
            </a:extLst>
          </p:cNvPr>
          <p:cNvSpPr txBox="1"/>
          <p:nvPr/>
        </p:nvSpPr>
        <p:spPr>
          <a:xfrm>
            <a:off x="5571067" y="100414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52EC584-5661-D54A-BB9A-485D4CD7A549}"/>
              </a:ext>
            </a:extLst>
          </p:cNvPr>
          <p:cNvSpPr/>
          <p:nvPr/>
        </p:nvSpPr>
        <p:spPr>
          <a:xfrm>
            <a:off x="838200" y="1985708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jmp_buf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bookmark;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main() {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local_main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setjmp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(bookmark);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a();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a() {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local_a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b();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b() {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local_c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c();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longjmp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(bookmark);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6B7053B3-41CA-A041-BFE2-A74FB301D61F}"/>
              </a:ext>
            </a:extLst>
          </p:cNvPr>
          <p:cNvSpPr/>
          <p:nvPr/>
        </p:nvSpPr>
        <p:spPr>
          <a:xfrm rot="16200000">
            <a:off x="9498065" y="4027111"/>
            <a:ext cx="3371269" cy="130837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/>
              <a:t>stack</a:t>
            </a:r>
            <a:endParaRPr kumimoji="1" lang="zh-TW" altLang="en-US" sz="3200" dirty="0"/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CC248E20-3ECF-334B-B719-80C5B6CB6537}"/>
              </a:ext>
            </a:extLst>
          </p:cNvPr>
          <p:cNvCxnSpPr/>
          <p:nvPr/>
        </p:nvCxnSpPr>
        <p:spPr>
          <a:xfrm>
            <a:off x="536421" y="5740165"/>
            <a:ext cx="77893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626C543-4633-0C42-9B1E-28FE9F8A7259}"/>
              </a:ext>
            </a:extLst>
          </p:cNvPr>
          <p:cNvSpPr txBox="1"/>
          <p:nvPr/>
        </p:nvSpPr>
        <p:spPr>
          <a:xfrm>
            <a:off x="234642" y="5183313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solidFill>
                  <a:srgbClr val="C00000"/>
                </a:solidFill>
              </a:rPr>
              <a:t>pc</a:t>
            </a:r>
            <a:endParaRPr kumimoji="1" lang="zh-TW" altLang="en-US" sz="2800" dirty="0">
              <a:solidFill>
                <a:srgbClr val="C00000"/>
              </a:solidFill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8D0995FC-2887-954A-B5C6-1B5014C8CA50}"/>
              </a:ext>
            </a:extLst>
          </p:cNvPr>
          <p:cNvCxnSpPr/>
          <p:nvPr/>
        </p:nvCxnSpPr>
        <p:spPr>
          <a:xfrm>
            <a:off x="6959600" y="1690688"/>
            <a:ext cx="77893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D3E8ECB-1FE1-844A-8943-13C7ED2894EF}"/>
              </a:ext>
            </a:extLst>
          </p:cNvPr>
          <p:cNvSpPr txBox="1"/>
          <p:nvPr/>
        </p:nvSpPr>
        <p:spPr>
          <a:xfrm>
            <a:off x="6679142" y="1044357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 err="1">
                <a:solidFill>
                  <a:srgbClr val="C00000"/>
                </a:solidFill>
              </a:rPr>
              <a:t>sp</a:t>
            </a:r>
            <a:endParaRPr kumimoji="1" lang="zh-TW" altLang="en-US" sz="2800" dirty="0">
              <a:solidFill>
                <a:srgbClr val="C00000"/>
              </a:solidFill>
            </a:endParaRPr>
          </a:p>
        </p:txBody>
      </p:sp>
      <p:sp>
        <p:nvSpPr>
          <p:cNvPr id="16" name="向左箭號圖說文字 15">
            <a:extLst>
              <a:ext uri="{FF2B5EF4-FFF2-40B4-BE49-F238E27FC236}">
                <a16:creationId xmlns:a16="http://schemas.microsoft.com/office/drawing/2014/main" id="{393F1362-57C1-024B-AF94-193D62A92071}"/>
              </a:ext>
            </a:extLst>
          </p:cNvPr>
          <p:cNvSpPr/>
          <p:nvPr/>
        </p:nvSpPr>
        <p:spPr>
          <a:xfrm>
            <a:off x="4085520" y="5183313"/>
            <a:ext cx="2176701" cy="1113703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43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load PC</a:t>
            </a:r>
          </a:p>
          <a:p>
            <a:pPr algn="ctr"/>
            <a:r>
              <a:rPr kumimoji="1" lang="en-US" altLang="zh-TW" sz="2400" dirty="0"/>
              <a:t>load SP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820655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EAA290-4842-BC40-9341-10B0ABBFE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022600" cy="1325563"/>
          </a:xfrm>
        </p:spPr>
        <p:txBody>
          <a:bodyPr/>
          <a:lstStyle/>
          <a:p>
            <a:r>
              <a:rPr kumimoji="1" lang="en-US" altLang="zh-TW" dirty="0" err="1"/>
              <a:t>longjmp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1DAAF71-285D-F042-AD4F-9C8C60E7A753}"/>
              </a:ext>
            </a:extLst>
          </p:cNvPr>
          <p:cNvSpPr/>
          <p:nvPr/>
        </p:nvSpPr>
        <p:spPr>
          <a:xfrm>
            <a:off x="7738533" y="5046133"/>
            <a:ext cx="2489200" cy="1320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3200" dirty="0"/>
              <a:t>main</a:t>
            </a:r>
          </a:p>
          <a:p>
            <a:r>
              <a:rPr kumimoji="1" lang="en-US" altLang="zh-TW" sz="3200" dirty="0" err="1"/>
              <a:t>local_main</a:t>
            </a:r>
            <a:endParaRPr kumimoji="1" lang="zh-TW" altLang="en-US" sz="3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9A1927F-E713-654E-ACD8-D6FDD1E1754E}"/>
              </a:ext>
            </a:extLst>
          </p:cNvPr>
          <p:cNvSpPr/>
          <p:nvPr/>
        </p:nvSpPr>
        <p:spPr>
          <a:xfrm>
            <a:off x="7738533" y="3064933"/>
            <a:ext cx="2489200" cy="1981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3200" dirty="0"/>
              <a:t>a()</a:t>
            </a:r>
          </a:p>
          <a:p>
            <a:r>
              <a:rPr kumimoji="1" lang="en-US" altLang="zh-TW" sz="3200" dirty="0" err="1"/>
              <a:t>local_a</a:t>
            </a:r>
            <a:endParaRPr kumimoji="1" lang="zh-TW" altLang="en-US" sz="3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95C41F-C26D-F04C-A1BC-64753D9D6DFD}"/>
              </a:ext>
            </a:extLst>
          </p:cNvPr>
          <p:cNvSpPr/>
          <p:nvPr/>
        </p:nvSpPr>
        <p:spPr>
          <a:xfrm>
            <a:off x="7738533" y="1168400"/>
            <a:ext cx="2489200" cy="18965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3200" dirty="0"/>
              <a:t>b()</a:t>
            </a:r>
          </a:p>
          <a:p>
            <a:r>
              <a:rPr kumimoji="1" lang="en-US" altLang="zh-TW" sz="3200" dirty="0" err="1"/>
              <a:t>local_b</a:t>
            </a:r>
            <a:endParaRPr kumimoji="1" lang="zh-TW" altLang="en-US" sz="32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5D35F30-7CA2-E640-A9D0-572FB8002D97}"/>
              </a:ext>
            </a:extLst>
          </p:cNvPr>
          <p:cNvSpPr txBox="1"/>
          <p:nvPr/>
        </p:nvSpPr>
        <p:spPr>
          <a:xfrm>
            <a:off x="5571067" y="100414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52EC584-5661-D54A-BB9A-485D4CD7A549}"/>
              </a:ext>
            </a:extLst>
          </p:cNvPr>
          <p:cNvSpPr/>
          <p:nvPr/>
        </p:nvSpPr>
        <p:spPr>
          <a:xfrm>
            <a:off x="838200" y="1985708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jmp_buf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bookmark;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main() {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local_main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setjmp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(bookmark);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a();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a() {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local_a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b();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b() {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local_c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c();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longjmp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(bookmark);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6B7053B3-41CA-A041-BFE2-A74FB301D61F}"/>
              </a:ext>
            </a:extLst>
          </p:cNvPr>
          <p:cNvSpPr/>
          <p:nvPr/>
        </p:nvSpPr>
        <p:spPr>
          <a:xfrm rot="16200000">
            <a:off x="9498065" y="4027111"/>
            <a:ext cx="3371269" cy="130837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/>
              <a:t>stack</a:t>
            </a:r>
            <a:endParaRPr kumimoji="1" lang="zh-TW" altLang="en-US" sz="3200" dirty="0"/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CC248E20-3ECF-334B-B719-80C5B6CB6537}"/>
              </a:ext>
            </a:extLst>
          </p:cNvPr>
          <p:cNvCxnSpPr/>
          <p:nvPr/>
        </p:nvCxnSpPr>
        <p:spPr>
          <a:xfrm>
            <a:off x="448733" y="3064933"/>
            <a:ext cx="77893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626C543-4633-0C42-9B1E-28FE9F8A7259}"/>
              </a:ext>
            </a:extLst>
          </p:cNvPr>
          <p:cNvSpPr txBox="1"/>
          <p:nvPr/>
        </p:nvSpPr>
        <p:spPr>
          <a:xfrm>
            <a:off x="146954" y="2508081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solidFill>
                  <a:srgbClr val="C00000"/>
                </a:solidFill>
              </a:rPr>
              <a:t>pc</a:t>
            </a:r>
            <a:endParaRPr kumimoji="1" lang="zh-TW" altLang="en-US" sz="2800" dirty="0">
              <a:solidFill>
                <a:srgbClr val="C00000"/>
              </a:solidFill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8D0995FC-2887-954A-B5C6-1B5014C8CA50}"/>
              </a:ext>
            </a:extLst>
          </p:cNvPr>
          <p:cNvCxnSpPr/>
          <p:nvPr/>
        </p:nvCxnSpPr>
        <p:spPr>
          <a:xfrm>
            <a:off x="6946654" y="5740619"/>
            <a:ext cx="77893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D3E8ECB-1FE1-844A-8943-13C7ED2894EF}"/>
              </a:ext>
            </a:extLst>
          </p:cNvPr>
          <p:cNvSpPr txBox="1"/>
          <p:nvPr/>
        </p:nvSpPr>
        <p:spPr>
          <a:xfrm>
            <a:off x="6666196" y="5094288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 err="1">
                <a:solidFill>
                  <a:srgbClr val="C00000"/>
                </a:solidFill>
              </a:rPr>
              <a:t>sp</a:t>
            </a:r>
            <a:endParaRPr kumimoji="1" lang="zh-TW" alt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0823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955EA2-DD6C-8E4C-8CA4-8F5B641E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 err="1"/>
              <a:t>setjmp_longjmp.c</a:t>
            </a:r>
            <a:endParaRPr lang="en" alt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7514CC-B1C3-A840-A607-C5666068D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4749800" cy="4896379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jmp_buf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buf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altLang="zh-TW" sz="1600" dirty="0"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sz="16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b() {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    puts(</a:t>
            </a:r>
            <a:r>
              <a:rPr lang="en-US" altLang="zh-TW" sz="1600" dirty="0">
                <a:solidFill>
                  <a:srgbClr val="D12F1B"/>
                </a:solidFill>
                <a:latin typeface="Menlo" panose="020B0609030804020204" pitchFamily="49" charset="0"/>
              </a:rPr>
              <a:t>"stat of b"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altLang="zh-TW" sz="1600" dirty="0">
              <a:solidFill>
                <a:srgbClr val="D12F1B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600" dirty="0">
                <a:solidFill>
                  <a:srgbClr val="008400"/>
                </a:solidFill>
                <a:latin typeface="Menlo" panose="020B0609030804020204" pitchFamily="49" charset="0"/>
              </a:rPr>
              <a:t>回傳值可以是任意數字，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600" dirty="0">
                <a:solidFill>
                  <a:srgbClr val="008400"/>
                </a:solidFill>
                <a:latin typeface="Menlo" panose="020B0609030804020204" pitchFamily="49" charset="0"/>
              </a:rPr>
              <a:t>例如</a:t>
            </a:r>
            <a:r>
              <a:rPr lang="en-US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5</a:t>
            </a:r>
            <a:r>
              <a:rPr lang="zh-TW" altLang="en-US" sz="1600" dirty="0">
                <a:solidFill>
                  <a:srgbClr val="008400"/>
                </a:solidFill>
                <a:latin typeface="Menlo" panose="020B0609030804020204" pitchFamily="49" charset="0"/>
              </a:rPr>
              <a:t>，但請不要回傳</a:t>
            </a:r>
            <a:r>
              <a:rPr lang="en-US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0</a:t>
            </a:r>
            <a:r>
              <a:rPr lang="zh-TW" altLang="en-US" sz="1600" dirty="0">
                <a:solidFill>
                  <a:srgbClr val="008400"/>
                </a:solidFill>
                <a:latin typeface="Menlo" panose="020B0609030804020204" pitchFamily="49" charset="0"/>
              </a:rPr>
              <a:t>以免造成混淆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longjmp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buf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1600" dirty="0">
                <a:solidFill>
                  <a:srgbClr val="272AD8"/>
                </a:solidFill>
                <a:latin typeface="Menlo" panose="020B0609030804020204" pitchFamily="49" charset="0"/>
              </a:rPr>
              <a:t>5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    puts(</a:t>
            </a:r>
            <a:r>
              <a:rPr lang="en-US" altLang="zh-TW" sz="1600" dirty="0">
                <a:solidFill>
                  <a:srgbClr val="D12F1B"/>
                </a:solidFill>
                <a:latin typeface="Menlo" panose="020B0609030804020204" pitchFamily="49" charset="0"/>
              </a:rPr>
              <a:t>"end of b"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  <a:endParaRPr lang="en-US" altLang="zh-TW" sz="1600" dirty="0"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sz="16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a() {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    puts(</a:t>
            </a:r>
            <a:r>
              <a:rPr lang="en-US" altLang="zh-TW" sz="1600" dirty="0">
                <a:solidFill>
                  <a:srgbClr val="D12F1B"/>
                </a:solidFill>
                <a:latin typeface="Menlo" panose="020B0609030804020204" pitchFamily="49" charset="0"/>
              </a:rPr>
              <a:t>"stat of a"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altLang="zh-TW" sz="1600" dirty="0">
              <a:solidFill>
                <a:srgbClr val="D12F1B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    b();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    puts(</a:t>
            </a:r>
            <a:r>
              <a:rPr lang="en-US" altLang="zh-TW" sz="1600" dirty="0">
                <a:solidFill>
                  <a:srgbClr val="D12F1B"/>
                </a:solidFill>
                <a:latin typeface="Menlo" panose="020B0609030804020204" pitchFamily="49" charset="0"/>
              </a:rPr>
              <a:t>"end of a"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 marL="342900" indent="-342900">
              <a:buFont typeface="+mj-lt"/>
              <a:buAutoNum type="arabicPeriod"/>
            </a:pPr>
            <a:endParaRPr kumimoji="1" lang="zh-TW" altLang="en-US" sz="1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41582FF-9553-BC4E-975C-D0D56B4A8672}"/>
              </a:ext>
            </a:extLst>
          </p:cNvPr>
          <p:cNvSpPr/>
          <p:nvPr/>
        </p:nvSpPr>
        <p:spPr>
          <a:xfrm>
            <a:off x="5588000" y="1690688"/>
            <a:ext cx="643466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14"/>
            </a:pPr>
            <a:r>
              <a:rPr lang="en-US" altLang="zh-TW" sz="16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main(</a:t>
            </a:r>
            <a:r>
              <a:rPr lang="en-US" altLang="zh-TW" sz="16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argc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1600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** 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342900" indent="-342900">
              <a:buFont typeface="+mj-lt"/>
              <a:buAutoNum type="arabicPeriod" startAt="14"/>
            </a:pPr>
            <a:r>
              <a:rPr lang="en-US" altLang="zh-TW" sz="1600" dirty="0">
                <a:solidFill>
                  <a:schemeClr val="bg1">
                    <a:lumMod val="75000"/>
                  </a:schemeClr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600" dirty="0" err="1">
                <a:solidFill>
                  <a:schemeClr val="bg1">
                    <a:lumMod val="75000"/>
                  </a:schemeClr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600" dirty="0">
                <a:solidFill>
                  <a:schemeClr val="bg1">
                    <a:lumMod val="75000"/>
                  </a:schemeClr>
                </a:solidFill>
                <a:latin typeface="Menlo" panose="020B0609030804020204" pitchFamily="49" charset="0"/>
              </a:rPr>
              <a:t> ret;</a:t>
            </a:r>
          </a:p>
          <a:p>
            <a:pPr marL="342900" indent="-342900">
              <a:buFont typeface="+mj-lt"/>
              <a:buAutoNum type="arabicPeriod" startAt="14"/>
            </a:pPr>
            <a:r>
              <a:rPr lang="en-US" altLang="zh-TW" sz="1600" dirty="0">
                <a:solidFill>
                  <a:schemeClr val="bg1">
                    <a:lumMod val="75000"/>
                  </a:schemeClr>
                </a:solidFill>
                <a:latin typeface="Menlo" panose="020B0609030804020204" pitchFamily="49" charset="0"/>
              </a:rPr>
              <a:t>    register </a:t>
            </a:r>
            <a:r>
              <a:rPr lang="en-US" altLang="zh-TW" sz="1600" dirty="0" err="1">
                <a:solidFill>
                  <a:schemeClr val="bg1">
                    <a:lumMod val="75000"/>
                  </a:schemeClr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600" dirty="0">
                <a:solidFill>
                  <a:schemeClr val="bg1">
                    <a:lumMod val="75000"/>
                  </a:schemeClr>
                </a:solidFill>
                <a:latin typeface="Menlo" panose="020B0609030804020204" pitchFamily="49" charset="0"/>
              </a:rPr>
              <a:t> p1=11;</a:t>
            </a:r>
          </a:p>
          <a:p>
            <a:pPr marL="342900" indent="-342900">
              <a:buFont typeface="+mj-lt"/>
              <a:buAutoNum type="arabicPeriod" startAt="14"/>
            </a:pPr>
            <a:r>
              <a:rPr lang="en-US" altLang="zh-TW" sz="1600" dirty="0">
                <a:solidFill>
                  <a:schemeClr val="bg1">
                    <a:lumMod val="75000"/>
                  </a:schemeClr>
                </a:solidFill>
                <a:latin typeface="Menlo" panose="020B0609030804020204" pitchFamily="49" charset="0"/>
              </a:rPr>
              <a:t>    volatile </a:t>
            </a:r>
            <a:r>
              <a:rPr lang="en-US" altLang="zh-TW" sz="1600" dirty="0" err="1">
                <a:solidFill>
                  <a:schemeClr val="bg1">
                    <a:lumMod val="75000"/>
                  </a:schemeClr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600" dirty="0">
                <a:solidFill>
                  <a:schemeClr val="bg1">
                    <a:lumMod val="75000"/>
                  </a:schemeClr>
                </a:solidFill>
                <a:latin typeface="Menlo" panose="020B0609030804020204" pitchFamily="49" charset="0"/>
              </a:rPr>
              <a:t> p2=22;</a:t>
            </a:r>
          </a:p>
          <a:p>
            <a:pPr marL="342900" indent="-342900">
              <a:buFont typeface="+mj-lt"/>
              <a:buAutoNum type="arabicPeriod" startAt="14"/>
            </a:pPr>
            <a:r>
              <a:rPr lang="en-US" altLang="zh-TW" sz="1600" dirty="0">
                <a:solidFill>
                  <a:schemeClr val="bg1">
                    <a:lumMod val="75000"/>
                  </a:schemeClr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600" dirty="0" err="1">
                <a:solidFill>
                  <a:schemeClr val="bg1">
                    <a:lumMod val="75000"/>
                  </a:schemeClr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600" dirty="0">
                <a:solidFill>
                  <a:schemeClr val="bg1">
                    <a:lumMod val="75000"/>
                  </a:schemeClr>
                </a:solidFill>
                <a:latin typeface="Menlo" panose="020B0609030804020204" pitchFamily="49" charset="0"/>
              </a:rPr>
              <a:t> p3=33;</a:t>
            </a:r>
          </a:p>
          <a:p>
            <a:pPr marL="342900" indent="-342900">
              <a:buFont typeface="+mj-lt"/>
              <a:buAutoNum type="arabicPeriod" startAt="14"/>
            </a:pPr>
            <a:r>
              <a:rPr lang="en-US" altLang="zh-TW" sz="1600" dirty="0">
                <a:solidFill>
                  <a:schemeClr val="bg1">
                    <a:lumMod val="75000"/>
                  </a:schemeClr>
                </a:solidFill>
                <a:latin typeface="Menlo" panose="020B0609030804020204" pitchFamily="49" charset="0"/>
              </a:rPr>
              <a:t>    p1=1;</a:t>
            </a:r>
          </a:p>
          <a:p>
            <a:pPr marL="342900" indent="-342900">
              <a:buFont typeface="+mj-lt"/>
              <a:buAutoNum type="arabicPeriod" startAt="14"/>
            </a:pPr>
            <a:r>
              <a:rPr lang="en-US" altLang="zh-TW" sz="1600" dirty="0">
                <a:solidFill>
                  <a:schemeClr val="bg1">
                    <a:lumMod val="75000"/>
                  </a:schemeClr>
                </a:solidFill>
                <a:latin typeface="Menlo" panose="020B0609030804020204" pitchFamily="49" charset="0"/>
              </a:rPr>
              <a:t>    p2=2;</a:t>
            </a:r>
          </a:p>
          <a:p>
            <a:pPr marL="342900" indent="-342900">
              <a:buFont typeface="+mj-lt"/>
              <a:buAutoNum type="arabicPeriod" startAt="14"/>
            </a:pPr>
            <a:r>
              <a:rPr lang="en-US" altLang="zh-TW" sz="1600" dirty="0">
                <a:solidFill>
                  <a:schemeClr val="bg1">
                    <a:lumMod val="75000"/>
                  </a:schemeClr>
                </a:solidFill>
                <a:latin typeface="Menlo" panose="020B0609030804020204" pitchFamily="49" charset="0"/>
              </a:rPr>
              <a:t>    p3=3;</a:t>
            </a:r>
          </a:p>
          <a:p>
            <a:pPr marL="342900" indent="-342900">
              <a:buFont typeface="+mj-lt"/>
              <a:buAutoNum type="arabicPeriod" startAt="14"/>
            </a:pP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600" dirty="0">
                <a:solidFill>
                  <a:srgbClr val="008400"/>
                </a:solidFill>
                <a:latin typeface="Menlo" panose="020B0609030804020204" pitchFamily="49" charset="0"/>
              </a:rPr>
              <a:t>回傳值</a:t>
            </a:r>
            <a:r>
              <a:rPr lang="en-US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0</a:t>
            </a:r>
            <a:r>
              <a:rPr lang="zh-TW" altLang="en-US" sz="1600" dirty="0">
                <a:solidFill>
                  <a:srgbClr val="008400"/>
                </a:solidFill>
                <a:latin typeface="Menlo" panose="020B0609030804020204" pitchFamily="49" charset="0"/>
              </a:rPr>
              <a:t>有特別用途，代表</a:t>
            </a:r>
            <a:r>
              <a:rPr lang="en-US" altLang="zh-TW" sz="1600" dirty="0" err="1">
                <a:solidFill>
                  <a:srgbClr val="008400"/>
                </a:solidFill>
                <a:latin typeface="Menlo" panose="020B0609030804020204" pitchFamily="49" charset="0"/>
              </a:rPr>
              <a:t>setjmp</a:t>
            </a:r>
            <a:r>
              <a:rPr lang="zh-TW" altLang="en-US" sz="1600" dirty="0">
                <a:solidFill>
                  <a:srgbClr val="008400"/>
                </a:solidFill>
                <a:latin typeface="Menlo" panose="020B0609030804020204" pitchFamily="49" charset="0"/>
              </a:rPr>
              <a:t>成功</a:t>
            </a:r>
          </a:p>
          <a:p>
            <a:pPr marL="342900" indent="-342900">
              <a:buFont typeface="+mj-lt"/>
              <a:buAutoNum type="arabicPeriod" startAt="14"/>
            </a:pPr>
            <a:r>
              <a:rPr lang="zh-TW" alt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600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((ret=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setjmp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buf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)) == </a:t>
            </a:r>
            <a:r>
              <a:rPr lang="en-US" altLang="zh-TW" sz="16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342900" indent="-342900">
              <a:buFont typeface="+mj-lt"/>
              <a:buAutoNum type="arabicPeriod" startAt="14"/>
            </a:pP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  a();</a:t>
            </a:r>
          </a:p>
          <a:p>
            <a:pPr marL="342900" indent="-342900">
              <a:buFont typeface="+mj-lt"/>
              <a:buAutoNum type="arabicPeriod" startAt="14"/>
            </a:pPr>
            <a:r>
              <a:rPr lang="en-US" altLang="zh-TW" sz="1600" dirty="0">
                <a:solidFill>
                  <a:schemeClr val="bg1">
                    <a:lumMod val="75000"/>
                  </a:schemeClr>
                </a:solidFill>
                <a:latin typeface="Menlo" panose="020B0609030804020204" pitchFamily="49" charset="0"/>
              </a:rPr>
              <a:t>    else {</a:t>
            </a:r>
          </a:p>
          <a:p>
            <a:pPr marL="342900" indent="-342900">
              <a:buFont typeface="+mj-lt"/>
              <a:buAutoNum type="arabicPeriod" startAt="14"/>
            </a:pPr>
            <a:r>
              <a:rPr lang="en-US" altLang="zh-TW" sz="1600" dirty="0">
                <a:solidFill>
                  <a:schemeClr val="bg1">
                    <a:lumMod val="75000"/>
                  </a:schemeClr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600" dirty="0" err="1">
                <a:solidFill>
                  <a:schemeClr val="bg1">
                    <a:lumMod val="75000"/>
                  </a:schemeClr>
                </a:solidFill>
                <a:latin typeface="Menlo" panose="020B0609030804020204" pitchFamily="49" charset="0"/>
              </a:rPr>
              <a:t>printf</a:t>
            </a:r>
            <a:r>
              <a:rPr lang="en-US" altLang="zh-TW" sz="1600" dirty="0">
                <a:solidFill>
                  <a:schemeClr val="bg1">
                    <a:lumMod val="75000"/>
                  </a:schemeClr>
                </a:solidFill>
                <a:latin typeface="Menlo" panose="020B0609030804020204" pitchFamily="49" charset="0"/>
              </a:rPr>
              <a:t>("return form </a:t>
            </a:r>
            <a:r>
              <a:rPr lang="en-US" altLang="zh-TW" sz="1600" dirty="0" err="1">
                <a:solidFill>
                  <a:schemeClr val="bg1">
                    <a:lumMod val="75000"/>
                  </a:schemeClr>
                </a:solidFill>
                <a:latin typeface="Menlo" panose="020B0609030804020204" pitchFamily="49" charset="0"/>
              </a:rPr>
              <a:t>longjmp</a:t>
            </a:r>
            <a:r>
              <a:rPr lang="en-US" altLang="zh-TW" sz="1600" dirty="0">
                <a:solidFill>
                  <a:schemeClr val="bg1">
                    <a:lumMod val="75000"/>
                  </a:schemeClr>
                </a:solidFill>
                <a:latin typeface="Menlo" panose="020B0609030804020204" pitchFamily="49" charset="0"/>
              </a:rPr>
              <a:t>."</a:t>
            </a:r>
          </a:p>
          <a:p>
            <a:pPr marL="342900" indent="-342900">
              <a:buFont typeface="+mj-lt"/>
              <a:buAutoNum type="arabicPeriod" startAt="14"/>
            </a:pPr>
            <a:r>
              <a:rPr lang="en-US" altLang="zh-TW" sz="1600" dirty="0">
                <a:solidFill>
                  <a:schemeClr val="bg1">
                    <a:lumMod val="75000"/>
                  </a:schemeClr>
                </a:solidFill>
                <a:latin typeface="Menlo" panose="020B0609030804020204" pitchFamily="49" charset="0"/>
              </a:rPr>
              <a:t>               " the return value is %d\n", ret);</a:t>
            </a:r>
          </a:p>
          <a:p>
            <a:pPr marL="342900" indent="-342900">
              <a:buFont typeface="+mj-lt"/>
              <a:buAutoNum type="arabicPeriod" startAt="14"/>
            </a:pPr>
            <a:r>
              <a:rPr lang="en-US" altLang="zh-TW" sz="1600" dirty="0">
                <a:solidFill>
                  <a:schemeClr val="bg1">
                    <a:lumMod val="75000"/>
                  </a:schemeClr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600" dirty="0" err="1">
                <a:solidFill>
                  <a:schemeClr val="bg1">
                    <a:lumMod val="75000"/>
                  </a:schemeClr>
                </a:solidFill>
                <a:latin typeface="Menlo" panose="020B0609030804020204" pitchFamily="49" charset="0"/>
              </a:rPr>
              <a:t>printf</a:t>
            </a:r>
            <a:r>
              <a:rPr lang="en-US" altLang="zh-TW" sz="1600" dirty="0">
                <a:solidFill>
                  <a:schemeClr val="bg1">
                    <a:lumMod val="75000"/>
                  </a:schemeClr>
                </a:solidFill>
                <a:latin typeface="Menlo" panose="020B0609030804020204" pitchFamily="49" charset="0"/>
              </a:rPr>
              <a:t>("p1 = %d, p2 = %d, p3 = %d\n",</a:t>
            </a:r>
          </a:p>
          <a:p>
            <a:pPr marL="342900" indent="-342900">
              <a:buFont typeface="+mj-lt"/>
              <a:buAutoNum type="arabicPeriod" startAt="14"/>
            </a:pPr>
            <a:r>
              <a:rPr lang="en-US" altLang="zh-TW" sz="1600" dirty="0">
                <a:solidFill>
                  <a:schemeClr val="bg1">
                    <a:lumMod val="75000"/>
                  </a:schemeClr>
                </a:solidFill>
                <a:latin typeface="Menlo" panose="020B0609030804020204" pitchFamily="49" charset="0"/>
              </a:rPr>
              <a:t>		p1, p2, p3);</a:t>
            </a:r>
          </a:p>
          <a:p>
            <a:pPr marL="342900" indent="-342900">
              <a:buFont typeface="+mj-lt"/>
              <a:buAutoNum type="arabicPeriod" startAt="14"/>
            </a:pPr>
            <a:r>
              <a:rPr lang="en-US" altLang="zh-TW" sz="1600" dirty="0">
                <a:solidFill>
                  <a:schemeClr val="bg1">
                    <a:lumMod val="75000"/>
                  </a:schemeClr>
                </a:solidFill>
                <a:latin typeface="Menlo" panose="020B0609030804020204" pitchFamily="49" charset="0"/>
              </a:rPr>
              <a:t>    }</a:t>
            </a:r>
          </a:p>
          <a:p>
            <a:pPr marL="342900" indent="-342900">
              <a:buFont typeface="+mj-lt"/>
              <a:buAutoNum type="arabicPeriod" startAt="14"/>
            </a:pP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  <a:endParaRPr lang="en-US" altLang="zh-TW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2413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763752-2073-464A-90BA-52EC05B94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結果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5C8CCF-658F-4942-B6D2-C6B51105B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altLang="zh-TW" b="1" dirty="0">
                <a:solidFill>
                  <a:srgbClr val="5230E1"/>
                </a:solidFill>
                <a:latin typeface="Menlo" panose="020B0609030804020204" pitchFamily="49" charset="0"/>
              </a:rPr>
              <a:t>$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./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setjmp_longjmp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stat of a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stat of b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return form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longjmp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. the return value is 5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p1 = 1, p2 = 2, p3 = 3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34978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955EA2-DD6C-8E4C-8CA4-8F5B641E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 err="1"/>
              <a:t>setjmp_longjmp.c</a:t>
            </a:r>
            <a:endParaRPr lang="en" alt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7514CC-B1C3-A840-A607-C5666068D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4749800" cy="4896379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jmp_buf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buf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altLang="zh-TW" sz="1600" dirty="0"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sz="16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b() {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    puts(</a:t>
            </a:r>
            <a:r>
              <a:rPr lang="en-US" altLang="zh-TW" sz="1600" dirty="0">
                <a:solidFill>
                  <a:srgbClr val="D12F1B"/>
                </a:solidFill>
                <a:latin typeface="Menlo" panose="020B0609030804020204" pitchFamily="49" charset="0"/>
              </a:rPr>
              <a:t>"stat of b"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altLang="zh-TW" sz="1600" dirty="0">
              <a:solidFill>
                <a:srgbClr val="D12F1B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600" dirty="0">
                <a:solidFill>
                  <a:srgbClr val="008400"/>
                </a:solidFill>
                <a:latin typeface="Menlo" panose="020B0609030804020204" pitchFamily="49" charset="0"/>
              </a:rPr>
              <a:t>回傳值可以是任意數字，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600" dirty="0">
                <a:solidFill>
                  <a:srgbClr val="008400"/>
                </a:solidFill>
                <a:latin typeface="Menlo" panose="020B0609030804020204" pitchFamily="49" charset="0"/>
              </a:rPr>
              <a:t>例如</a:t>
            </a:r>
            <a:r>
              <a:rPr lang="en-US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5</a:t>
            </a:r>
            <a:r>
              <a:rPr lang="zh-TW" altLang="en-US" sz="1600" dirty="0">
                <a:solidFill>
                  <a:srgbClr val="008400"/>
                </a:solidFill>
                <a:latin typeface="Menlo" panose="020B0609030804020204" pitchFamily="49" charset="0"/>
              </a:rPr>
              <a:t>，但請不要回傳</a:t>
            </a:r>
            <a:r>
              <a:rPr lang="en-US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0</a:t>
            </a:r>
            <a:r>
              <a:rPr lang="zh-TW" altLang="en-US" sz="1600" dirty="0">
                <a:solidFill>
                  <a:srgbClr val="008400"/>
                </a:solidFill>
                <a:latin typeface="Menlo" panose="020B0609030804020204" pitchFamily="49" charset="0"/>
              </a:rPr>
              <a:t>以免造成混淆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longjmp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buf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1600" dirty="0">
                <a:solidFill>
                  <a:srgbClr val="272AD8"/>
                </a:solidFill>
                <a:latin typeface="Menlo" panose="020B0609030804020204" pitchFamily="49" charset="0"/>
              </a:rPr>
              <a:t>5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    puts(</a:t>
            </a:r>
            <a:r>
              <a:rPr lang="en-US" altLang="zh-TW" sz="1600" dirty="0">
                <a:solidFill>
                  <a:srgbClr val="D12F1B"/>
                </a:solidFill>
                <a:latin typeface="Menlo" panose="020B0609030804020204" pitchFamily="49" charset="0"/>
              </a:rPr>
              <a:t>"end of b"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  <a:endParaRPr lang="en-US" altLang="zh-TW" sz="1600" dirty="0"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sz="16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a() {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    puts(</a:t>
            </a:r>
            <a:r>
              <a:rPr lang="en-US" altLang="zh-TW" sz="1600" dirty="0">
                <a:solidFill>
                  <a:srgbClr val="D12F1B"/>
                </a:solidFill>
                <a:latin typeface="Menlo" panose="020B0609030804020204" pitchFamily="49" charset="0"/>
              </a:rPr>
              <a:t>"stat of a"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altLang="zh-TW" sz="1600" dirty="0">
              <a:solidFill>
                <a:srgbClr val="D12F1B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    b();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    puts(</a:t>
            </a:r>
            <a:r>
              <a:rPr lang="en-US" altLang="zh-TW" sz="1600" dirty="0">
                <a:solidFill>
                  <a:srgbClr val="D12F1B"/>
                </a:solidFill>
                <a:latin typeface="Menlo" panose="020B0609030804020204" pitchFamily="49" charset="0"/>
              </a:rPr>
              <a:t>"end of a"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 marL="342900" indent="-342900">
              <a:buFont typeface="+mj-lt"/>
              <a:buAutoNum type="arabicPeriod"/>
            </a:pPr>
            <a:endParaRPr kumimoji="1" lang="zh-TW" altLang="en-US" sz="1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41582FF-9553-BC4E-975C-D0D56B4A8672}"/>
              </a:ext>
            </a:extLst>
          </p:cNvPr>
          <p:cNvSpPr/>
          <p:nvPr/>
        </p:nvSpPr>
        <p:spPr>
          <a:xfrm>
            <a:off x="5588000" y="1690688"/>
            <a:ext cx="643466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14"/>
            </a:pPr>
            <a:r>
              <a:rPr lang="en-US" altLang="zh-TW" sz="16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main(</a:t>
            </a:r>
            <a:r>
              <a:rPr lang="en-US" altLang="zh-TW" sz="16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argc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1600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** 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342900" indent="-342900">
              <a:buFont typeface="+mj-lt"/>
              <a:buAutoNum type="arabicPeriod" startAt="14"/>
            </a:pPr>
            <a:r>
              <a:rPr lang="en-US" altLang="zh-TW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enlo" panose="020B0609030804020204" pitchFamily="49" charset="0"/>
              </a:rPr>
              <a:t> ret;</a:t>
            </a:r>
          </a:p>
          <a:p>
            <a:pPr marL="342900" indent="-342900">
              <a:buFont typeface="+mj-lt"/>
              <a:buAutoNum type="arabicPeriod" startAt="14"/>
            </a:pPr>
            <a:r>
              <a:rPr lang="en-US" altLang="zh-TW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enlo" panose="020B0609030804020204" pitchFamily="49" charset="0"/>
              </a:rPr>
              <a:t>    register </a:t>
            </a:r>
            <a:r>
              <a:rPr lang="en-US" altLang="zh-TW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enlo" panose="020B0609030804020204" pitchFamily="49" charset="0"/>
              </a:rPr>
              <a:t> p1=11;</a:t>
            </a:r>
          </a:p>
          <a:p>
            <a:pPr marL="342900" indent="-342900">
              <a:buFont typeface="+mj-lt"/>
              <a:buAutoNum type="arabicPeriod" startAt="14"/>
            </a:pPr>
            <a:r>
              <a:rPr lang="en-US" altLang="zh-TW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enlo" panose="020B0609030804020204" pitchFamily="49" charset="0"/>
              </a:rPr>
              <a:t>    volatile </a:t>
            </a:r>
            <a:r>
              <a:rPr lang="en-US" altLang="zh-TW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enlo" panose="020B0609030804020204" pitchFamily="49" charset="0"/>
              </a:rPr>
              <a:t> p2=22;</a:t>
            </a:r>
          </a:p>
          <a:p>
            <a:pPr marL="342900" indent="-342900">
              <a:buFont typeface="+mj-lt"/>
              <a:buAutoNum type="arabicPeriod" startAt="14"/>
            </a:pPr>
            <a:r>
              <a:rPr lang="en-US" altLang="zh-TW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enlo" panose="020B0609030804020204" pitchFamily="49" charset="0"/>
              </a:rPr>
              <a:t> p3=33;</a:t>
            </a:r>
          </a:p>
          <a:p>
            <a:pPr marL="342900" indent="-342900">
              <a:buFont typeface="+mj-lt"/>
              <a:buAutoNum type="arabicPeriod" startAt="14"/>
            </a:pPr>
            <a:r>
              <a:rPr lang="en-US" altLang="zh-TW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enlo" panose="020B0609030804020204" pitchFamily="49" charset="0"/>
              </a:rPr>
              <a:t>    p1=1;</a:t>
            </a:r>
          </a:p>
          <a:p>
            <a:pPr marL="342900" indent="-342900">
              <a:buFont typeface="+mj-lt"/>
              <a:buAutoNum type="arabicPeriod" startAt="14"/>
            </a:pPr>
            <a:r>
              <a:rPr lang="en-US" altLang="zh-TW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enlo" panose="020B0609030804020204" pitchFamily="49" charset="0"/>
              </a:rPr>
              <a:t>    p2=2;</a:t>
            </a:r>
          </a:p>
          <a:p>
            <a:pPr marL="342900" indent="-342900">
              <a:buFont typeface="+mj-lt"/>
              <a:buAutoNum type="arabicPeriod" startAt="14"/>
            </a:pPr>
            <a:r>
              <a:rPr lang="en-US" altLang="zh-TW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enlo" panose="020B0609030804020204" pitchFamily="49" charset="0"/>
              </a:rPr>
              <a:t>    p3=3;</a:t>
            </a:r>
          </a:p>
          <a:p>
            <a:pPr marL="342900" indent="-342900">
              <a:buFont typeface="+mj-lt"/>
              <a:buAutoNum type="arabicPeriod" startAt="14"/>
            </a:pP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600" dirty="0">
                <a:solidFill>
                  <a:srgbClr val="008400"/>
                </a:solidFill>
                <a:latin typeface="Menlo" panose="020B0609030804020204" pitchFamily="49" charset="0"/>
              </a:rPr>
              <a:t>回傳值</a:t>
            </a:r>
            <a:r>
              <a:rPr lang="en-US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0</a:t>
            </a:r>
            <a:r>
              <a:rPr lang="zh-TW" altLang="en-US" sz="1600" dirty="0">
                <a:solidFill>
                  <a:srgbClr val="008400"/>
                </a:solidFill>
                <a:latin typeface="Menlo" panose="020B0609030804020204" pitchFamily="49" charset="0"/>
              </a:rPr>
              <a:t>有特別用途，代表</a:t>
            </a:r>
            <a:r>
              <a:rPr lang="en-US" altLang="zh-TW" sz="1600" dirty="0" err="1">
                <a:solidFill>
                  <a:srgbClr val="008400"/>
                </a:solidFill>
                <a:latin typeface="Menlo" panose="020B0609030804020204" pitchFamily="49" charset="0"/>
              </a:rPr>
              <a:t>setjmp</a:t>
            </a:r>
            <a:r>
              <a:rPr lang="zh-TW" altLang="en-US" sz="1600" dirty="0">
                <a:solidFill>
                  <a:srgbClr val="008400"/>
                </a:solidFill>
                <a:latin typeface="Menlo" panose="020B0609030804020204" pitchFamily="49" charset="0"/>
              </a:rPr>
              <a:t>成功</a:t>
            </a:r>
          </a:p>
          <a:p>
            <a:pPr marL="342900" indent="-342900">
              <a:buFont typeface="+mj-lt"/>
              <a:buAutoNum type="arabicPeriod" startAt="14"/>
            </a:pPr>
            <a:r>
              <a:rPr lang="zh-TW" alt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600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((ret=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setjmp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buf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)) == </a:t>
            </a:r>
            <a:r>
              <a:rPr lang="en-US" altLang="zh-TW" sz="16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342900" indent="-342900">
              <a:buFont typeface="+mj-lt"/>
              <a:buAutoNum type="arabicPeriod" startAt="14"/>
            </a:pP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  a();</a:t>
            </a:r>
          </a:p>
          <a:p>
            <a:pPr marL="342900" indent="-342900">
              <a:buFont typeface="+mj-lt"/>
              <a:buAutoNum type="arabicPeriod" startAt="14"/>
            </a:pPr>
            <a:r>
              <a:rPr lang="en-US" altLang="zh-TW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enlo" panose="020B0609030804020204" pitchFamily="49" charset="0"/>
              </a:rPr>
              <a:t>    else {</a:t>
            </a:r>
          </a:p>
          <a:p>
            <a:pPr marL="342900" indent="-342900">
              <a:buFont typeface="+mj-lt"/>
              <a:buAutoNum type="arabicPeriod" startAt="14"/>
            </a:pPr>
            <a:r>
              <a:rPr lang="en-US" altLang="zh-TW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enlo" panose="020B0609030804020204" pitchFamily="49" charset="0"/>
              </a:rPr>
              <a:t>printf</a:t>
            </a:r>
            <a:r>
              <a:rPr lang="en-US" altLang="zh-TW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enlo" panose="020B0609030804020204" pitchFamily="49" charset="0"/>
              </a:rPr>
              <a:t>("return form </a:t>
            </a:r>
            <a:r>
              <a:rPr lang="en-US" altLang="zh-TW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enlo" panose="020B0609030804020204" pitchFamily="49" charset="0"/>
              </a:rPr>
              <a:t>longjmp</a:t>
            </a:r>
            <a:r>
              <a:rPr lang="en-US" altLang="zh-TW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enlo" panose="020B0609030804020204" pitchFamily="49" charset="0"/>
              </a:rPr>
              <a:t>."</a:t>
            </a:r>
          </a:p>
          <a:p>
            <a:pPr marL="342900" indent="-342900">
              <a:buFont typeface="+mj-lt"/>
              <a:buAutoNum type="arabicPeriod" startAt="14"/>
            </a:pPr>
            <a:r>
              <a:rPr lang="en-US" altLang="zh-TW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enlo" panose="020B0609030804020204" pitchFamily="49" charset="0"/>
              </a:rPr>
              <a:t>               " the return value is %d\n", ret);</a:t>
            </a:r>
          </a:p>
          <a:p>
            <a:pPr marL="342900" indent="-342900">
              <a:buFont typeface="+mj-lt"/>
              <a:buAutoNum type="arabicPeriod" startAt="14"/>
            </a:pPr>
            <a:r>
              <a:rPr lang="en-US" altLang="zh-TW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enlo" panose="020B0609030804020204" pitchFamily="49" charset="0"/>
              </a:rPr>
              <a:t>printf</a:t>
            </a:r>
            <a:r>
              <a:rPr lang="en-US" altLang="zh-TW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enlo" panose="020B0609030804020204" pitchFamily="49" charset="0"/>
              </a:rPr>
              <a:t>("p1 = %d, p2 = %d, p3 = %d\n",</a:t>
            </a:r>
          </a:p>
          <a:p>
            <a:pPr marL="342900" indent="-342900">
              <a:buFont typeface="+mj-lt"/>
              <a:buAutoNum type="arabicPeriod" startAt="14"/>
            </a:pPr>
            <a:r>
              <a:rPr lang="en-US" altLang="zh-TW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enlo" panose="020B0609030804020204" pitchFamily="49" charset="0"/>
              </a:rPr>
              <a:t>		p1, p2, p3);</a:t>
            </a:r>
          </a:p>
          <a:p>
            <a:pPr marL="342900" indent="-342900">
              <a:buFont typeface="+mj-lt"/>
              <a:buAutoNum type="arabicPeriod" startAt="14"/>
            </a:pPr>
            <a:r>
              <a:rPr lang="en-US" altLang="zh-TW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enlo" panose="020B0609030804020204" pitchFamily="49" charset="0"/>
              </a:rPr>
              <a:t>    }</a:t>
            </a:r>
          </a:p>
          <a:p>
            <a:pPr marL="342900" indent="-342900">
              <a:buFont typeface="+mj-lt"/>
              <a:buAutoNum type="arabicPeriod" startAt="14"/>
            </a:pP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  <a:endParaRPr lang="en-US" altLang="zh-TW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2411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763752-2073-464A-90BA-52EC05B94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結果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5C8CCF-658F-4942-B6D2-C6B51105B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altLang="zh-TW" b="1" dirty="0">
                <a:solidFill>
                  <a:srgbClr val="5230E1"/>
                </a:solidFill>
                <a:latin typeface="Menlo" panose="020B0609030804020204" pitchFamily="49" charset="0"/>
              </a:rPr>
              <a:t>$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./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setjmp_longjmp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stat of a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stat of b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return form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longjmp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. the return value is 5</a:t>
            </a:r>
          </a:p>
          <a:p>
            <a:pPr marL="0" indent="0">
              <a:buNone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p1 = 1, p2 = 2, p3 = 3</a:t>
            </a:r>
          </a:p>
          <a:p>
            <a:pPr marL="0" indent="0">
              <a:buNone/>
            </a:pPr>
            <a:r>
              <a:rPr lang="en" altLang="zh-TW" dirty="0">
                <a:solidFill>
                  <a:schemeClr val="accent6">
                    <a:lumMod val="50000"/>
                  </a:schemeClr>
                </a:solidFill>
                <a:latin typeface="Menlo" panose="020B0609030804020204" pitchFamily="49" charset="0"/>
              </a:rPr>
              <a:t>/*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Menlo" panose="020B0609030804020204" pitchFamily="49" charset="0"/>
              </a:rPr>
              <a:t>也有可能跑出底下的結果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Menlo" panose="020B0609030804020204" pitchFamily="49" charset="0"/>
              </a:rPr>
              <a:t>*/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p1 = </a:t>
            </a:r>
            <a:r>
              <a:rPr lang="en-US" altLang="zh-TW" dirty="0">
                <a:solidFill>
                  <a:srgbClr val="C00000"/>
                </a:solidFill>
                <a:latin typeface="Menlo" panose="020B0609030804020204" pitchFamily="49" charset="0"/>
              </a:rPr>
              <a:t>11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p2 = 2, p3 = 33</a:t>
            </a:r>
          </a:p>
          <a:p>
            <a:pPr marL="0" indent="0">
              <a:buNone/>
            </a:pPr>
            <a:r>
              <a:rPr lang="en" altLang="zh-TW" dirty="0">
                <a:solidFill>
                  <a:schemeClr val="accent6">
                    <a:lumMod val="50000"/>
                  </a:schemeClr>
                </a:solidFill>
                <a:latin typeface="Menlo" panose="020B0609030804020204" pitchFamily="49" charset="0"/>
              </a:rPr>
              <a:t>/*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Menlo" panose="020B0609030804020204" pitchFamily="49" charset="0"/>
              </a:rPr>
              <a:t>唯一可以確定的是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Menlo" panose="020B0609030804020204" pitchFamily="49" charset="0"/>
              </a:rPr>
              <a:t>p2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Menlo" panose="020B0609030804020204" pitchFamily="49" charset="0"/>
              </a:rPr>
              <a:t>，因為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Menlo" panose="020B0609030804020204" pitchFamily="49" charset="0"/>
              </a:rPr>
              <a:t>p2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Menlo" panose="020B0609030804020204" pitchFamily="49" charset="0"/>
              </a:rPr>
              <a:t>宣告為</a:t>
            </a:r>
            <a:r>
              <a:rPr lang="en-US" altLang="zh-TW" b="1" dirty="0">
                <a:solidFill>
                  <a:schemeClr val="accent6">
                    <a:lumMod val="50000"/>
                  </a:schemeClr>
                </a:solidFill>
                <a:latin typeface="Menlo" panose="020B0609030804020204" pitchFamily="49" charset="0"/>
              </a:rPr>
              <a:t>volatile*/</a:t>
            </a:r>
            <a:endParaRPr lang="en" altLang="zh-TW" dirty="0">
              <a:solidFill>
                <a:schemeClr val="accent6">
                  <a:lumMod val="50000"/>
                </a:schemeClr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55055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6EB248-EA5F-734B-8F5B-2723172F3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結果（可能受到編譯器、函數庫的影響）</a:t>
            </a:r>
            <a:endParaRPr kumimoji="1"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0A1C6B4-7DDB-BF43-9F61-D1F1234826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err="1"/>
              <a:t>gcc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setjmp_longjmp.c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673F201-4E46-B244-A8AD-31BE0398EF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stat of a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stat of b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return form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longjmp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. the return value is 5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p1 = 1, p2 = 2, p3 = 3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16DC8652-9D1F-AB46-AA8E-09B30BD09C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TW" dirty="0" err="1"/>
              <a:t>gcc</a:t>
            </a:r>
            <a:r>
              <a:rPr kumimoji="1" lang="en-US" altLang="zh-TW" dirty="0"/>
              <a:t> </a:t>
            </a:r>
            <a:r>
              <a:rPr kumimoji="1" lang="en-US" altLang="zh-TW" dirty="0">
                <a:solidFill>
                  <a:srgbClr val="C00000"/>
                </a:solidFill>
              </a:rPr>
              <a:t>-O3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setjmp_longjmp.c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45544E6C-0117-B949-BDA5-476992326A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183188" cy="4200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stat of a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stat of b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return form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longjmp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. the return value is 5</a:t>
            </a:r>
          </a:p>
          <a:p>
            <a:pPr marL="0" indent="0">
              <a:buNone/>
            </a:pPr>
            <a:r>
              <a:rPr kumimoji="1" lang="en-US" altLang="zh-TW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 = 1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p2 = 2, </a:t>
            </a:r>
            <a:r>
              <a:rPr kumimoji="1" lang="en-US" altLang="zh-TW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p3 = 33</a:t>
            </a:r>
          </a:p>
          <a:p>
            <a:pPr marL="0" indent="0">
              <a:buNone/>
            </a:pPr>
            <a:r>
              <a:rPr kumimoji="1" lang="en-US" altLang="zh-TW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1" lang="zh-CN" alt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有些編譯器</a:t>
            </a:r>
            <a:r>
              <a:rPr kumimoji="1" lang="en-US" altLang="zh-CN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p1</a:t>
            </a:r>
            <a:r>
              <a:rPr kumimoji="1" lang="zh-CN" alt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會等於</a:t>
            </a:r>
            <a:r>
              <a:rPr kumimoji="1" lang="en-US" altLang="zh-CN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11</a:t>
            </a:r>
          </a:p>
          <a:p>
            <a:pPr marL="0" indent="0">
              <a:buNone/>
            </a:pPr>
            <a:r>
              <a:rPr kumimoji="1" lang="en-US" altLang="zh-TW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1" lang="zh-CN" alt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只有宣告為</a:t>
            </a:r>
            <a:r>
              <a:rPr kumimoji="1" lang="en-US" altLang="zh-CN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nonvolatile</a:t>
            </a:r>
            <a:r>
              <a:rPr kumimoji="1" lang="zh-CN" alt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的變數的值</a:t>
            </a:r>
            <a:r>
              <a:rPr kumimoji="1" lang="zh-TW" alt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是確定更新的</a:t>
            </a:r>
            <a:endParaRPr kumimoji="1" lang="en-US" altLang="zh-TW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5410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295ED3-6326-B44F-9EE3-93CF9018E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sig_setjmp</a:t>
            </a:r>
            <a:r>
              <a:rPr kumimoji="1" lang="en-US" altLang="zh-TW" dirty="0"/>
              <a:t> &amp; </a:t>
            </a:r>
            <a:r>
              <a:rPr kumimoji="1" lang="en-US" altLang="zh-TW" dirty="0" err="1"/>
              <a:t>sig_longjmp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89510F-2D47-D544-B6CC-E674FF5BD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kumimoji="1" lang="zh-CN" altLang="en-US" sz="4400" dirty="0"/>
              <a:t>除了儲存</a:t>
            </a:r>
            <a:r>
              <a:rPr kumimoji="1" lang="en-US" altLang="zh-CN" sz="4400" dirty="0"/>
              <a:t>PC</a:t>
            </a:r>
            <a:r>
              <a:rPr kumimoji="1" lang="zh-CN" altLang="en-US" sz="4400" dirty="0"/>
              <a:t>、</a:t>
            </a:r>
            <a:r>
              <a:rPr kumimoji="1" lang="en-US" altLang="zh-CN" sz="4400" dirty="0"/>
              <a:t>SP</a:t>
            </a:r>
            <a:r>
              <a:rPr kumimoji="1" lang="zh-CN" altLang="en-US" sz="4400" dirty="0"/>
              <a:t>以外</a:t>
            </a:r>
            <a:endParaRPr kumimoji="1" lang="en-US" altLang="zh-CN" sz="4400" dirty="0"/>
          </a:p>
          <a:p>
            <a:pPr marL="0" indent="0" algn="ctr">
              <a:buNone/>
            </a:pPr>
            <a:r>
              <a:rPr kumimoji="1" lang="zh-CN" altLang="en-US" sz="4400" dirty="0"/>
              <a:t>還儲存</a:t>
            </a:r>
            <a:r>
              <a:rPr kumimoji="1" lang="en-US" altLang="zh-CN" sz="4400" dirty="0"/>
              <a:t>signal</a:t>
            </a:r>
            <a:r>
              <a:rPr kumimoji="1" lang="zh-CN" altLang="en-US" sz="4400" dirty="0"/>
              <a:t>的狀態（是否被</a:t>
            </a:r>
            <a:r>
              <a:rPr kumimoji="1" lang="en-US" altLang="zh-CN" sz="4400" dirty="0"/>
              <a:t>mask</a:t>
            </a:r>
            <a:r>
              <a:rPr kumimoji="1" lang="zh-CN" altLang="en-US" sz="4400" dirty="0"/>
              <a:t>）</a:t>
            </a:r>
            <a:endParaRPr kumimoji="1"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5707227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90446096-1870-6043-BA3F-0C3153AD8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957" y="-1970293"/>
            <a:ext cx="8153402" cy="7352975"/>
          </a:xfrm>
          <a:prstGeom prst="rect">
            <a:avLst/>
          </a:prstGeom>
        </p:spPr>
      </p:pic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86C07862-5BE2-554A-B4F6-A0C91843E1AF}"/>
              </a:ext>
            </a:extLst>
          </p:cNvPr>
          <p:cNvCxnSpPr>
            <a:cxnSpLocks/>
          </p:cNvCxnSpPr>
          <p:nvPr/>
        </p:nvCxnSpPr>
        <p:spPr>
          <a:xfrm>
            <a:off x="3220170" y="2895600"/>
            <a:ext cx="0" cy="1693333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050D3CEC-9240-B449-8FB9-6ADD22869AEA}"/>
              </a:ext>
            </a:extLst>
          </p:cNvPr>
          <p:cNvSpPr/>
          <p:nvPr/>
        </p:nvSpPr>
        <p:spPr>
          <a:xfrm>
            <a:off x="8743264" y="3970724"/>
            <a:ext cx="3296336" cy="182047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kill child?</a:t>
            </a:r>
          </a:p>
          <a:p>
            <a:r>
              <a:rPr kumimoji="1" lang="en-US" altLang="zh-TW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unget</a:t>
            </a:r>
            <a:r>
              <a:rPr kumimoji="1"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(“^C”)</a:t>
            </a:r>
          </a:p>
          <a:p>
            <a:r>
              <a:rPr kumimoji="1" lang="en-US" altLang="zh-TW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longjmp</a:t>
            </a:r>
            <a:r>
              <a:rPr kumimoji="1"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1" lang="en-US" altLang="zh-TW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kumimoji="1"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1" lang="zh-TW" alt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3F21606-B03F-7043-A961-B92A743FF1C1}"/>
              </a:ext>
            </a:extLst>
          </p:cNvPr>
          <p:cNvSpPr/>
          <p:nvPr/>
        </p:nvSpPr>
        <p:spPr>
          <a:xfrm>
            <a:off x="8743264" y="3335868"/>
            <a:ext cx="3296336" cy="62926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400" dirty="0" err="1"/>
              <a:t>ctrC_handler</a:t>
            </a:r>
            <a:r>
              <a:rPr kumimoji="1" lang="en-US" altLang="zh-TW" sz="2400" dirty="0"/>
              <a:t>()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8544D99-16E9-F840-8AD2-89C20EE0BADB}"/>
              </a:ext>
            </a:extLst>
          </p:cNvPr>
          <p:cNvSpPr txBox="1"/>
          <p:nvPr/>
        </p:nvSpPr>
        <p:spPr>
          <a:xfrm>
            <a:off x="3220170" y="982919"/>
            <a:ext cx="54929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8800" dirty="0">
                <a:solidFill>
                  <a:srgbClr val="C00000"/>
                </a:solidFill>
              </a:rPr>
              <a:t>main loop</a:t>
            </a:r>
            <a:endParaRPr kumimoji="1" lang="zh-TW" altLang="en-US" sz="8800" dirty="0">
              <a:solidFill>
                <a:srgbClr val="C0000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901EEAA-1140-CF4A-ABB6-E5077B3ACE7E}"/>
              </a:ext>
            </a:extLst>
          </p:cNvPr>
          <p:cNvSpPr/>
          <p:nvPr/>
        </p:nvSpPr>
        <p:spPr>
          <a:xfrm>
            <a:off x="1673774" y="4725664"/>
            <a:ext cx="2726267" cy="1947333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2400" dirty="0"/>
              <a:t>告知</a:t>
            </a:r>
            <a:r>
              <a:rPr kumimoji="1" lang="en-US" altLang="zh-CN" sz="2400" dirty="0"/>
              <a:t>OS</a:t>
            </a:r>
            <a:r>
              <a:rPr kumimoji="1" lang="zh-CN" altLang="en-US" sz="2400" dirty="0"/>
              <a:t>遇到</a:t>
            </a:r>
            <a:r>
              <a:rPr kumimoji="1" lang="en-US" altLang="zh-CN" sz="2400" dirty="0" err="1"/>
              <a:t>ctr</a:t>
            </a:r>
            <a:r>
              <a:rPr kumimoji="1" lang="en-US" altLang="zh-CN" sz="2400" dirty="0"/>
              <a:t>-c</a:t>
            </a:r>
            <a:r>
              <a:rPr kumimoji="1" lang="zh-CN" altLang="en-US" sz="2400" dirty="0"/>
              <a:t>的時候要呼叫「</a:t>
            </a:r>
            <a:r>
              <a:rPr kumimoji="1" lang="en-US" altLang="zh-CN" sz="2400" dirty="0" err="1"/>
              <a:t>ctrC_handler</a:t>
            </a:r>
            <a:r>
              <a:rPr kumimoji="1" lang="zh-CN" altLang="en-US" sz="2400" dirty="0"/>
              <a:t>」</a:t>
            </a:r>
            <a:endParaRPr kumimoji="1"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E9E1A5F-74D0-014C-B206-33044FF97B51}"/>
              </a:ext>
            </a:extLst>
          </p:cNvPr>
          <p:cNvSpPr/>
          <p:nvPr/>
        </p:nvSpPr>
        <p:spPr>
          <a:xfrm>
            <a:off x="5093191" y="3650500"/>
            <a:ext cx="3307663" cy="30224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kumimoji="1"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while(1) {</a:t>
            </a:r>
          </a:p>
          <a:p>
            <a:pPr lvl="0"/>
            <a:r>
              <a:rPr kumimoji="1"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1" lang="en-US" altLang="zh-TW" sz="24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setjmp</a:t>
            </a:r>
            <a:r>
              <a:rPr kumimoji="1"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1" lang="en-US" altLang="zh-TW" sz="24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kumimoji="1"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0"/>
            <a:r>
              <a:rPr kumimoji="1"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1" lang="en-US" altLang="zh-TW" sz="24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cmd</a:t>
            </a:r>
            <a:r>
              <a:rPr kumimoji="1"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gets();</a:t>
            </a:r>
          </a:p>
          <a:p>
            <a:pPr lvl="0"/>
            <a:r>
              <a:rPr kumimoji="1"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if(</a:t>
            </a:r>
            <a:r>
              <a:rPr kumimoji="1" lang="en-US" altLang="zh-TW" sz="24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cmd</a:t>
            </a:r>
            <a:r>
              <a:rPr kumimoji="1"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==“^C”)</a:t>
            </a:r>
          </a:p>
          <a:p>
            <a:pPr lvl="0"/>
            <a:r>
              <a:rPr kumimoji="1"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continue;</a:t>
            </a:r>
          </a:p>
          <a:p>
            <a:pPr lvl="0"/>
            <a:r>
              <a:rPr kumimoji="1"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else  </a:t>
            </a:r>
          </a:p>
          <a:p>
            <a:pPr lvl="0"/>
            <a:r>
              <a:rPr kumimoji="1"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zh-TW" sz="24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execve</a:t>
            </a:r>
            <a:r>
              <a:rPr kumimoji="1"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kumimoji="1" lang="en-US" altLang="zh-TW" sz="24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cmd</a:t>
            </a:r>
            <a:r>
              <a:rPr kumimoji="1"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  <a:p>
            <a:pPr lvl="0"/>
            <a:r>
              <a:rPr kumimoji="1" lang="en-US" altLang="zh-TW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sz="2400" dirty="0">
              <a:solidFill>
                <a:prstClr val="whit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37953C5C-0E86-E449-837F-D0D3457A1CE5}"/>
              </a:ext>
            </a:extLst>
          </p:cNvPr>
          <p:cNvCxnSpPr>
            <a:cxnSpLocks/>
            <a:stCxn id="34" idx="0"/>
          </p:cNvCxnSpPr>
          <p:nvPr/>
        </p:nvCxnSpPr>
        <p:spPr>
          <a:xfrm flipH="1" flipV="1">
            <a:off x="6747022" y="2895600"/>
            <a:ext cx="1" cy="75490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877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>
            <a:extLst>
              <a:ext uri="{FF2B5EF4-FFF2-40B4-BE49-F238E27FC236}">
                <a16:creationId xmlns:a16="http://schemas.microsoft.com/office/drawing/2014/main" id="{AC80E060-192C-CD44-9C3B-92EFA7A25F6A}"/>
              </a:ext>
            </a:extLst>
          </p:cNvPr>
          <p:cNvGrpSpPr/>
          <p:nvPr/>
        </p:nvGrpSpPr>
        <p:grpSpPr>
          <a:xfrm>
            <a:off x="1142998" y="-812797"/>
            <a:ext cx="3589868" cy="3818469"/>
            <a:chOff x="3200399" y="-838202"/>
            <a:chExt cx="5452533" cy="5452533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90446096-1870-6043-BA3F-0C3153AD8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00399" y="-838202"/>
              <a:ext cx="5452533" cy="5452533"/>
            </a:xfrm>
            <a:prstGeom prst="rect">
              <a:avLst/>
            </a:prstGeom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6AAA334C-5549-064E-AA89-38D9A05AC7D8}"/>
                </a:ext>
              </a:extLst>
            </p:cNvPr>
            <p:cNvSpPr txBox="1"/>
            <p:nvPr/>
          </p:nvSpPr>
          <p:spPr>
            <a:xfrm>
              <a:off x="4334932" y="1472566"/>
              <a:ext cx="3183465" cy="835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3200" b="1" dirty="0">
                  <a:solidFill>
                    <a:srgbClr val="C00000"/>
                  </a:solidFill>
                </a:rPr>
                <a:t>bash</a:t>
              </a:r>
              <a:endParaRPr kumimoji="1" lang="zh-TW" altLang="en-US" sz="3200" b="1" dirty="0">
                <a:solidFill>
                  <a:srgbClr val="C00000"/>
                </a:solidFill>
              </a:endParaRPr>
            </a:p>
          </p:txBody>
        </p:sp>
      </p:grp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DC626F1D-D421-4F4C-A0A5-8C113B4F60CF}"/>
              </a:ext>
            </a:extLst>
          </p:cNvPr>
          <p:cNvCxnSpPr>
            <a:cxnSpLocks/>
          </p:cNvCxnSpPr>
          <p:nvPr/>
        </p:nvCxnSpPr>
        <p:spPr>
          <a:xfrm>
            <a:off x="0" y="3708401"/>
            <a:ext cx="5350933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FFE048A-4171-CB4E-841A-00CF93DAD74E}"/>
              </a:ext>
            </a:extLst>
          </p:cNvPr>
          <p:cNvSpPr txBox="1"/>
          <p:nvPr/>
        </p:nvSpPr>
        <p:spPr>
          <a:xfrm rot="5400000">
            <a:off x="-1113369" y="4960034"/>
            <a:ext cx="3149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600" dirty="0">
                <a:solidFill>
                  <a:srgbClr val="C00000"/>
                </a:solidFill>
              </a:rPr>
              <a:t>OS</a:t>
            </a:r>
            <a:endParaRPr kumimoji="1" lang="zh-TW" altLang="en-US" sz="3600" dirty="0">
              <a:solidFill>
                <a:srgbClr val="C0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25A844A-3EE3-184E-B0AA-DDE76DF448DF}"/>
              </a:ext>
            </a:extLst>
          </p:cNvPr>
          <p:cNvSpPr txBox="1"/>
          <p:nvPr/>
        </p:nvSpPr>
        <p:spPr>
          <a:xfrm rot="5400000">
            <a:off x="-1392771" y="1531035"/>
            <a:ext cx="3708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600" dirty="0">
                <a:solidFill>
                  <a:srgbClr val="C00000"/>
                </a:solidFill>
              </a:rPr>
              <a:t>APP</a:t>
            </a:r>
            <a:endParaRPr kumimoji="1" lang="zh-TW" altLang="en-US" sz="3600" dirty="0">
              <a:solidFill>
                <a:srgbClr val="C00000"/>
              </a:solidFill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1DE90CD0-0D4C-0B4B-8992-A37BC2326657}"/>
              </a:ext>
            </a:extLst>
          </p:cNvPr>
          <p:cNvCxnSpPr>
            <a:cxnSpLocks/>
            <a:endCxn id="6" idx="2"/>
          </p:cNvCxnSpPr>
          <p:nvPr/>
        </p:nvCxnSpPr>
        <p:spPr>
          <a:xfrm flipH="1" flipV="1">
            <a:off x="4199464" y="2965032"/>
            <a:ext cx="2" cy="1746388"/>
          </a:xfrm>
          <a:prstGeom prst="straightConnector1">
            <a:avLst/>
          </a:prstGeom>
          <a:ln w="762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A74965C-1D03-4046-BFCE-988064FB44C4}"/>
              </a:ext>
            </a:extLst>
          </p:cNvPr>
          <p:cNvSpPr txBox="1"/>
          <p:nvPr/>
        </p:nvSpPr>
        <p:spPr>
          <a:xfrm>
            <a:off x="2836331" y="4871993"/>
            <a:ext cx="2726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 err="1"/>
              <a:t>ctr</a:t>
            </a:r>
            <a:r>
              <a:rPr kumimoji="1" lang="en-US" altLang="zh-TW" sz="3200" dirty="0"/>
              <a:t>-c</a:t>
            </a:r>
            <a:endParaRPr kumimoji="1" lang="zh-TW" altLang="en-US" sz="3200" dirty="0"/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86C07862-5BE2-554A-B4F6-A0C91843E1AF}"/>
              </a:ext>
            </a:extLst>
          </p:cNvPr>
          <p:cNvCxnSpPr>
            <a:cxnSpLocks/>
          </p:cNvCxnSpPr>
          <p:nvPr/>
        </p:nvCxnSpPr>
        <p:spPr>
          <a:xfrm>
            <a:off x="1889958" y="1693333"/>
            <a:ext cx="0" cy="4013200"/>
          </a:xfrm>
          <a:prstGeom prst="straightConnector1">
            <a:avLst/>
          </a:prstGeom>
          <a:ln w="762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ABF6D302-FAC3-9741-89CE-C94C3AFD422E}"/>
              </a:ext>
            </a:extLst>
          </p:cNvPr>
          <p:cNvSpPr txBox="1"/>
          <p:nvPr/>
        </p:nvSpPr>
        <p:spPr>
          <a:xfrm>
            <a:off x="1286932" y="5842000"/>
            <a:ext cx="36956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告知</a:t>
            </a:r>
            <a:r>
              <a:rPr kumimoji="1" lang="en-US" altLang="zh-CN" sz="2400" dirty="0"/>
              <a:t>OS</a:t>
            </a:r>
            <a:r>
              <a:rPr kumimoji="1" lang="zh-CN" altLang="en-US" sz="2400" dirty="0"/>
              <a:t>遇到</a:t>
            </a:r>
            <a:r>
              <a:rPr kumimoji="1" lang="en-US" altLang="zh-CN" sz="2400" dirty="0" err="1"/>
              <a:t>ctr</a:t>
            </a:r>
            <a:r>
              <a:rPr kumimoji="1" lang="en-US" altLang="zh-CN" sz="2400" dirty="0"/>
              <a:t>-c</a:t>
            </a:r>
            <a:r>
              <a:rPr kumimoji="1" lang="zh-CN" altLang="en-US" sz="2400" dirty="0"/>
              <a:t>的時候要呼叫「處理函數」</a:t>
            </a:r>
            <a:endParaRPr kumimoji="1"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50D3CEC-9240-B449-8FB9-6ADD22869AEA}"/>
              </a:ext>
            </a:extLst>
          </p:cNvPr>
          <p:cNvSpPr/>
          <p:nvPr/>
        </p:nvSpPr>
        <p:spPr>
          <a:xfrm>
            <a:off x="3416311" y="2046396"/>
            <a:ext cx="1566305" cy="91863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bash</a:t>
            </a:r>
            <a:r>
              <a:rPr kumimoji="1" lang="zh-CN" altLang="en-US" sz="2400" dirty="0"/>
              <a:t>的</a:t>
            </a:r>
            <a:endParaRPr kumimoji="1" lang="en-US" altLang="zh-TW" sz="2400" dirty="0"/>
          </a:p>
          <a:p>
            <a:pPr algn="ctr"/>
            <a:r>
              <a:rPr kumimoji="1" lang="zh-TW" altLang="en-US" sz="2400" dirty="0"/>
              <a:t>處理函數</a:t>
            </a: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55FF7D87-092E-8A4B-B4CA-EECAD45E2A88}"/>
              </a:ext>
            </a:extLst>
          </p:cNvPr>
          <p:cNvGrpSpPr/>
          <p:nvPr/>
        </p:nvGrpSpPr>
        <p:grpSpPr>
          <a:xfrm>
            <a:off x="7289351" y="-812797"/>
            <a:ext cx="3589868" cy="3818469"/>
            <a:chOff x="3200399" y="-838202"/>
            <a:chExt cx="5452533" cy="5452533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71BE5DB9-87F9-5941-BB3E-1107C9052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00399" y="-838202"/>
              <a:ext cx="5452533" cy="5452533"/>
            </a:xfrm>
            <a:prstGeom prst="rect">
              <a:avLst/>
            </a:prstGeom>
          </p:spPr>
        </p:pic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387D72FE-DF5B-6D47-BCCF-8DF498B0C85C}"/>
                </a:ext>
              </a:extLst>
            </p:cNvPr>
            <p:cNvSpPr txBox="1"/>
            <p:nvPr/>
          </p:nvSpPr>
          <p:spPr>
            <a:xfrm>
              <a:off x="4334932" y="1472566"/>
              <a:ext cx="3183465" cy="835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3200" b="1" dirty="0">
                  <a:solidFill>
                    <a:srgbClr val="C00000"/>
                  </a:solidFill>
                </a:rPr>
                <a:t>ls</a:t>
              </a:r>
              <a:endParaRPr kumimoji="1" lang="zh-TW" altLang="en-US" sz="3200" b="1" dirty="0">
                <a:solidFill>
                  <a:srgbClr val="C00000"/>
                </a:solidFill>
              </a:endParaRPr>
            </a:p>
          </p:txBody>
        </p:sp>
      </p:grp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95CB9BAA-9BCA-5D45-B759-152161E9F2B9}"/>
              </a:ext>
            </a:extLst>
          </p:cNvPr>
          <p:cNvCxnSpPr>
            <a:cxnSpLocks/>
          </p:cNvCxnSpPr>
          <p:nvPr/>
        </p:nvCxnSpPr>
        <p:spPr>
          <a:xfrm>
            <a:off x="6146353" y="3708401"/>
            <a:ext cx="5350933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83F9BA5-B46A-314F-B57A-131F4F0F4C82}"/>
              </a:ext>
            </a:extLst>
          </p:cNvPr>
          <p:cNvSpPr txBox="1"/>
          <p:nvPr/>
        </p:nvSpPr>
        <p:spPr>
          <a:xfrm rot="5400000">
            <a:off x="5032984" y="4960034"/>
            <a:ext cx="3149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600" dirty="0">
                <a:solidFill>
                  <a:srgbClr val="C00000"/>
                </a:solidFill>
              </a:rPr>
              <a:t>OS</a:t>
            </a:r>
            <a:endParaRPr kumimoji="1" lang="zh-TW" altLang="en-US" sz="3600" dirty="0">
              <a:solidFill>
                <a:srgbClr val="C00000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E122504-B55F-E649-9A6F-7967BB16BDD9}"/>
              </a:ext>
            </a:extLst>
          </p:cNvPr>
          <p:cNvSpPr txBox="1"/>
          <p:nvPr/>
        </p:nvSpPr>
        <p:spPr>
          <a:xfrm rot="5400000">
            <a:off x="4753582" y="1531035"/>
            <a:ext cx="3708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600" dirty="0">
                <a:solidFill>
                  <a:srgbClr val="C00000"/>
                </a:solidFill>
              </a:rPr>
              <a:t>APP</a:t>
            </a:r>
            <a:endParaRPr kumimoji="1" lang="zh-TW" altLang="en-US" sz="3600" dirty="0">
              <a:solidFill>
                <a:srgbClr val="C00000"/>
              </a:solidFill>
            </a:endParaRPr>
          </a:p>
        </p:txBody>
      </p: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4A2A167E-3B1B-3045-9153-AA031B29B9FE}"/>
              </a:ext>
            </a:extLst>
          </p:cNvPr>
          <p:cNvCxnSpPr>
            <a:cxnSpLocks/>
          </p:cNvCxnSpPr>
          <p:nvPr/>
        </p:nvCxnSpPr>
        <p:spPr>
          <a:xfrm flipV="1">
            <a:off x="10345819" y="1693333"/>
            <a:ext cx="0" cy="3018087"/>
          </a:xfrm>
          <a:prstGeom prst="straightConnector1">
            <a:avLst/>
          </a:prstGeom>
          <a:ln w="762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84B3804-EA79-A242-A69A-90F2408D0719}"/>
              </a:ext>
            </a:extLst>
          </p:cNvPr>
          <p:cNvSpPr txBox="1"/>
          <p:nvPr/>
        </p:nvSpPr>
        <p:spPr>
          <a:xfrm>
            <a:off x="8982684" y="4871993"/>
            <a:ext cx="2726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 err="1"/>
              <a:t>ctr</a:t>
            </a:r>
            <a:r>
              <a:rPr kumimoji="1" lang="en-US" altLang="zh-TW" sz="3200" dirty="0"/>
              <a:t>-c</a:t>
            </a:r>
            <a:endParaRPr kumimoji="1" lang="zh-TW" altLang="en-US" sz="32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DC6F579-6767-8246-AB8C-991D6C6945F8}"/>
              </a:ext>
            </a:extLst>
          </p:cNvPr>
          <p:cNvSpPr txBox="1"/>
          <p:nvPr/>
        </p:nvSpPr>
        <p:spPr>
          <a:xfrm>
            <a:off x="7433285" y="5842000"/>
            <a:ext cx="3445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沒有告知</a:t>
            </a:r>
            <a:r>
              <a:rPr kumimoji="1" lang="en-US" altLang="zh-CN" sz="2400" dirty="0"/>
              <a:t>OS</a:t>
            </a:r>
            <a:r>
              <a:rPr kumimoji="1" lang="zh-CN" altLang="en-US" sz="2400" dirty="0"/>
              <a:t>遇到</a:t>
            </a:r>
            <a:r>
              <a:rPr kumimoji="1" lang="en-US" altLang="zh-CN" sz="2400" dirty="0" err="1"/>
              <a:t>ctr</a:t>
            </a:r>
            <a:r>
              <a:rPr kumimoji="1" lang="en-US" altLang="zh-CN" sz="2400" dirty="0"/>
              <a:t>-c</a:t>
            </a:r>
            <a:r>
              <a:rPr kumimoji="1" lang="zh-CN" altLang="en-US" sz="2400" dirty="0"/>
              <a:t>的時候要怎樣處理</a:t>
            </a:r>
            <a:endParaRPr kumimoji="1" lang="zh-TW" altLang="en-US" sz="2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1B1D2BB9-51BF-034E-84A4-F17A835C694D}"/>
              </a:ext>
            </a:extLst>
          </p:cNvPr>
          <p:cNvSpPr txBox="1"/>
          <p:nvPr/>
        </p:nvSpPr>
        <p:spPr>
          <a:xfrm>
            <a:off x="9260636" y="2505714"/>
            <a:ext cx="2448315" cy="830997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OS</a:t>
            </a:r>
            <a:r>
              <a:rPr kumimoji="1" lang="zh-CN" altLang="en-US" sz="2400" dirty="0"/>
              <a:t>的預設動作：</a:t>
            </a:r>
            <a:endParaRPr kumimoji="1" lang="en-US" altLang="zh-CN" sz="2400" dirty="0"/>
          </a:p>
          <a:p>
            <a:r>
              <a:rPr kumimoji="1" lang="zh-TW" altLang="en-US" sz="2400" dirty="0"/>
              <a:t>結束掉</a:t>
            </a:r>
            <a:r>
              <a:rPr kumimoji="1" lang="en-US" altLang="zh-TW" sz="2400" dirty="0"/>
              <a:t>ls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160390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BEA17A-D8DD-EB45-8228-42720EE12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myShell.c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E1054A-1081-F243-94E5-EFD4E5F50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5892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b="1" dirty="0" err="1">
                <a:solidFill>
                  <a:srgbClr val="000000"/>
                </a:solidFill>
                <a:latin typeface="Menlo" panose="020B0609030804020204" pitchFamily="49" charset="0"/>
              </a:rPr>
              <a:t>sigjmp_buf</a:t>
            </a: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b="1" dirty="0" err="1">
                <a:solidFill>
                  <a:srgbClr val="000000"/>
                </a:solidFill>
                <a:latin typeface="Menlo" panose="020B0609030804020204" pitchFamily="49" charset="0"/>
              </a:rPr>
              <a:t>jumpBuf</a:t>
            </a: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b="1" dirty="0">
                <a:solidFill>
                  <a:srgbClr val="BA2DA2"/>
                </a:solidFill>
                <a:latin typeface="Menlo" panose="020B0609030804020204" pitchFamily="49" charset="0"/>
              </a:rPr>
              <a:t>volatile</a:t>
            </a: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b="1" dirty="0" err="1">
                <a:solidFill>
                  <a:srgbClr val="000000"/>
                </a:solidFill>
                <a:latin typeface="Menlo" panose="020B0609030804020204" pitchFamily="49" charset="0"/>
              </a:rPr>
              <a:t>sig_atomic_t</a:t>
            </a: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b="1" dirty="0" err="1">
                <a:solidFill>
                  <a:srgbClr val="000000"/>
                </a:solidFill>
                <a:latin typeface="Menlo" panose="020B0609030804020204" pitchFamily="49" charset="0"/>
              </a:rPr>
              <a:t>hasChild</a:t>
            </a: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zh-TW" b="1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pid_t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childPid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endParaRPr lang="en-US" altLang="zh-TW" dirty="0"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ctrC_handler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sigNumber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hasChild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        kill(</a:t>
            </a:r>
            <a:r>
              <a:rPr lang="en-US" altLang="zh-TW" b="1" dirty="0" err="1">
                <a:solidFill>
                  <a:srgbClr val="000000"/>
                </a:solidFill>
                <a:latin typeface="Menlo" panose="020B0609030804020204" pitchFamily="49" charset="0"/>
              </a:rPr>
              <a:t>childPid</a:t>
            </a: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b="1" dirty="0" err="1">
                <a:solidFill>
                  <a:srgbClr val="000000"/>
                </a:solidFill>
                <a:latin typeface="Menlo" panose="020B0609030804020204" pitchFamily="49" charset="0"/>
              </a:rPr>
              <a:t>sigNumber</a:t>
            </a: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hasChild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}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else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argVect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TW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 ==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>
                <a:solidFill>
                  <a:srgbClr val="025E00"/>
                </a:solidFill>
                <a:latin typeface="Menlo" panose="020B0609030804020204" pitchFamily="49" charset="0"/>
              </a:rPr>
              <a:t>            </a:t>
            </a:r>
            <a:r>
              <a:rPr lang="en-US" altLang="zh-TW" b="1" dirty="0">
                <a:solidFill>
                  <a:srgbClr val="025E00"/>
                </a:solidFill>
                <a:latin typeface="Menlo" panose="020B0609030804020204" pitchFamily="49" charset="0"/>
              </a:rPr>
              <a:t>/*</a:t>
            </a:r>
            <a:r>
              <a:rPr lang="zh-CN" altLang="en-US" b="1" dirty="0">
                <a:solidFill>
                  <a:srgbClr val="025E00"/>
                </a:solidFill>
                <a:latin typeface="Menlo" panose="020B0609030804020204" pitchFamily="49" charset="0"/>
              </a:rPr>
              <a:t>底下程式碼將</a:t>
            </a:r>
            <a:r>
              <a:rPr lang="en-US" altLang="zh-CN" b="1" dirty="0">
                <a:solidFill>
                  <a:srgbClr val="025E00"/>
                </a:solidFill>
                <a:latin typeface="Menlo" panose="020B0609030804020204" pitchFamily="49" charset="0"/>
              </a:rPr>
              <a:t>signal</a:t>
            </a:r>
            <a:r>
              <a:rPr lang="zh-CN" altLang="en-US" b="1" dirty="0">
                <a:solidFill>
                  <a:srgbClr val="025E00"/>
                </a:solidFill>
                <a:latin typeface="Menlo" panose="020B0609030804020204" pitchFamily="49" charset="0"/>
              </a:rPr>
              <a:t>轉成字串</a:t>
            </a:r>
            <a:r>
              <a:rPr lang="en-US" altLang="zh-CN" b="1" dirty="0">
                <a:solidFill>
                  <a:srgbClr val="025E00"/>
                </a:solidFill>
                <a:latin typeface="Menlo" panose="020B0609030804020204" pitchFamily="49" charset="0"/>
              </a:rPr>
              <a:t>^c</a:t>
            </a:r>
            <a:r>
              <a:rPr lang="zh-CN" altLang="en-US" b="1" dirty="0">
                <a:solidFill>
                  <a:srgbClr val="025E00"/>
                </a:solidFill>
                <a:latin typeface="Menlo" panose="020B0609030804020204" pitchFamily="49" charset="0"/>
              </a:rPr>
              <a:t>丟回給主迴圈</a:t>
            </a:r>
            <a:r>
              <a:rPr lang="en-US" altLang="zh-TW" b="1" dirty="0">
                <a:solidFill>
                  <a:srgbClr val="025E00"/>
                </a:solidFill>
                <a:latin typeface="Menlo" panose="020B0609030804020204" pitchFamily="49" charset="0"/>
              </a:rPr>
              <a:t>*/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US" altLang="zh-TW" b="1" dirty="0" err="1">
                <a:solidFill>
                  <a:srgbClr val="000000"/>
                </a:solidFill>
                <a:latin typeface="Menlo" panose="020B0609030804020204" pitchFamily="49" charset="0"/>
              </a:rPr>
              <a:t>ungetc</a:t>
            </a: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b="1" dirty="0">
                <a:solidFill>
                  <a:srgbClr val="272AD8"/>
                </a:solidFill>
                <a:latin typeface="Menlo" panose="020B0609030804020204" pitchFamily="49" charset="0"/>
              </a:rPr>
              <a:t>'\n'</a:t>
            </a: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, stdin);</a:t>
            </a:r>
            <a:r>
              <a:rPr lang="en-US" altLang="zh-TW" b="1" dirty="0" err="1">
                <a:solidFill>
                  <a:srgbClr val="000000"/>
                </a:solidFill>
                <a:latin typeface="Menlo" panose="020B0609030804020204" pitchFamily="49" charset="0"/>
              </a:rPr>
              <a:t>ungetc</a:t>
            </a: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b="1" dirty="0">
                <a:solidFill>
                  <a:srgbClr val="272AD8"/>
                </a:solidFill>
                <a:latin typeface="Menlo" panose="020B0609030804020204" pitchFamily="49" charset="0"/>
              </a:rPr>
              <a:t>'c'</a:t>
            </a: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, stdin);</a:t>
            </a:r>
            <a:r>
              <a:rPr lang="en-US" altLang="zh-TW" b="1" dirty="0" err="1">
                <a:solidFill>
                  <a:srgbClr val="000000"/>
                </a:solidFill>
                <a:latin typeface="Menlo" panose="020B0609030804020204" pitchFamily="49" charset="0"/>
              </a:rPr>
              <a:t>ungetc</a:t>
            </a: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b="1" dirty="0">
                <a:solidFill>
                  <a:srgbClr val="272AD8"/>
                </a:solidFill>
                <a:latin typeface="Menlo" panose="020B0609030804020204" pitchFamily="49" charset="0"/>
              </a:rPr>
              <a:t>'^'</a:t>
            </a: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, stdin);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US" altLang="zh-TW" b="1" dirty="0" err="1">
                <a:solidFill>
                  <a:srgbClr val="000000"/>
                </a:solidFill>
                <a:latin typeface="Menlo" panose="020B0609030804020204" pitchFamily="49" charset="0"/>
              </a:rPr>
              <a:t>siglongjmp</a:t>
            </a: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b="1" dirty="0" err="1">
                <a:solidFill>
                  <a:srgbClr val="000000"/>
                </a:solidFill>
                <a:latin typeface="Menlo" panose="020B0609030804020204" pitchFamily="49" charset="0"/>
              </a:rPr>
              <a:t>jumpBuf</a:t>
            </a: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b="1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}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else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fprintf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(stderr, 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"info, </a:t>
            </a:r>
            <a:r>
              <a:rPr lang="zh-TW" altLang="en-US" dirty="0">
                <a:solidFill>
                  <a:srgbClr val="D12F1B"/>
                </a:solidFill>
                <a:latin typeface="Menlo" panose="020B0609030804020204" pitchFamily="49" charset="0"/>
              </a:rPr>
              <a:t>處理字串時使用者按下</a:t>
            </a:r>
            <a:r>
              <a:rPr lang="en-US" altLang="zh-TW" dirty="0" err="1">
                <a:solidFill>
                  <a:srgbClr val="D12F1B"/>
                </a:solidFill>
                <a:latin typeface="Menlo" panose="020B0609030804020204" pitchFamily="49" charset="0"/>
              </a:rPr>
              <a:t>ctr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-c\n"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altLang="zh-TW" dirty="0">
              <a:solidFill>
                <a:srgbClr val="D12F1B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737821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4ACDCC-6604-0A48-8330-0D2187FE2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270933"/>
            <a:ext cx="11294532" cy="635000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6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main (</a:t>
            </a:r>
            <a:r>
              <a:rPr lang="en-US" altLang="zh-TW" sz="16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argc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1600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** 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600" b="1" dirty="0">
                <a:solidFill>
                  <a:srgbClr val="000000"/>
                </a:solidFill>
                <a:latin typeface="Menlo" panose="020B0609030804020204" pitchFamily="49" charset="0"/>
              </a:rPr>
              <a:t>    signal(SIGINT, </a:t>
            </a:r>
            <a:r>
              <a:rPr lang="en-US" altLang="zh-TW" sz="1600" b="1" dirty="0" err="1">
                <a:solidFill>
                  <a:srgbClr val="000000"/>
                </a:solidFill>
                <a:latin typeface="Menlo" panose="020B0609030804020204" pitchFamily="49" charset="0"/>
              </a:rPr>
              <a:t>ctrC_handler</a:t>
            </a:r>
            <a:r>
              <a:rPr lang="en-US" altLang="zh-TW" sz="1600" b="1" dirty="0">
                <a:solidFill>
                  <a:srgbClr val="000000"/>
                </a:solidFill>
                <a:latin typeface="Menlo" panose="020B0609030804020204" pitchFamily="49" charset="0"/>
              </a:rPr>
              <a:t>);	</a:t>
            </a:r>
            <a:r>
              <a:rPr lang="en-US" altLang="zh-TW" sz="1600" b="1" dirty="0">
                <a:solidFill>
                  <a:srgbClr val="008400"/>
                </a:solidFill>
                <a:latin typeface="Menlo" panose="020B0609030804020204" pitchFamily="49" charset="0"/>
              </a:rPr>
              <a:t>/*</a:t>
            </a:r>
            <a:r>
              <a:rPr lang="zh-TW" altLang="en-US" sz="1600" b="1" dirty="0">
                <a:solidFill>
                  <a:srgbClr val="008400"/>
                </a:solidFill>
                <a:latin typeface="Menlo" panose="020B0609030804020204" pitchFamily="49" charset="0"/>
              </a:rPr>
              <a:t>程式碼註冊</a:t>
            </a:r>
            <a:r>
              <a:rPr lang="en-US" altLang="zh-TW" sz="1600" b="1" dirty="0" err="1">
                <a:solidFill>
                  <a:srgbClr val="008400"/>
                </a:solidFill>
                <a:latin typeface="Menlo" panose="020B0609030804020204" pitchFamily="49" charset="0"/>
              </a:rPr>
              <a:t>ctr</a:t>
            </a:r>
            <a:r>
              <a:rPr lang="en-US" altLang="zh-TW" sz="1600" b="1" dirty="0">
                <a:solidFill>
                  <a:srgbClr val="008400"/>
                </a:solidFill>
                <a:latin typeface="Menlo" panose="020B0609030804020204" pitchFamily="49" charset="0"/>
              </a:rPr>
              <a:t>-c signal</a:t>
            </a:r>
            <a:r>
              <a:rPr lang="zh-TW" altLang="en-US" sz="1600" b="1" dirty="0">
                <a:solidFill>
                  <a:srgbClr val="008400"/>
                </a:solidFill>
                <a:latin typeface="Menlo" panose="020B0609030804020204" pitchFamily="49" charset="0"/>
              </a:rPr>
              <a:t>的處理方式*</a:t>
            </a:r>
            <a:r>
              <a:rPr lang="en-US" altLang="zh-TW" sz="1600" b="1" dirty="0">
                <a:solidFill>
                  <a:srgbClr val="008400"/>
                </a:solidFill>
                <a:latin typeface="Menlo" panose="020B0609030804020204" pitchFamily="49" charset="0"/>
              </a:rPr>
              <a:t>/</a:t>
            </a:r>
            <a:endParaRPr lang="zh-TW" altLang="en-US" sz="1600" b="1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signal(SIGQUIT, </a:t>
            </a:r>
            <a:r>
              <a:rPr lang="en-US" altLang="zh-TW" sz="1600" b="1" dirty="0">
                <a:solidFill>
                  <a:srgbClr val="000000"/>
                </a:solidFill>
                <a:latin typeface="Menlo" panose="020B0609030804020204" pitchFamily="49" charset="0"/>
              </a:rPr>
              <a:t>SIG_IGN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);	</a:t>
            </a:r>
            <a:r>
              <a:rPr lang="en-US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/*</a:t>
            </a:r>
            <a:r>
              <a:rPr lang="zh-TW" altLang="en-US" sz="1600" dirty="0">
                <a:solidFill>
                  <a:srgbClr val="008400"/>
                </a:solidFill>
                <a:latin typeface="Menlo" panose="020B0609030804020204" pitchFamily="49" charset="0"/>
              </a:rPr>
              <a:t>程式碼註冊</a:t>
            </a:r>
            <a:r>
              <a:rPr lang="en-US" altLang="zh-TW" sz="1600" dirty="0" err="1">
                <a:solidFill>
                  <a:srgbClr val="008400"/>
                </a:solidFill>
                <a:latin typeface="Menlo" panose="020B0609030804020204" pitchFamily="49" charset="0"/>
              </a:rPr>
              <a:t>ctr</a:t>
            </a:r>
            <a:r>
              <a:rPr lang="en-US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-\ signal</a:t>
            </a:r>
            <a:r>
              <a:rPr lang="zh-TW" altLang="en-US" sz="1600" dirty="0">
                <a:solidFill>
                  <a:srgbClr val="008400"/>
                </a:solidFill>
                <a:latin typeface="Menlo" panose="020B0609030804020204" pitchFamily="49" charset="0"/>
              </a:rPr>
              <a:t>的處理方式*</a:t>
            </a:r>
            <a:r>
              <a:rPr lang="en-US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/</a:t>
            </a:r>
            <a:endParaRPr lang="en-US" altLang="zh-TW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    signal(SIGTSTP, </a:t>
            </a:r>
            <a:r>
              <a:rPr lang="en-US" altLang="zh-TW" sz="1600" b="1" dirty="0">
                <a:solidFill>
                  <a:srgbClr val="000000"/>
                </a:solidFill>
                <a:latin typeface="Menlo" panose="020B0609030804020204" pitchFamily="49" charset="0"/>
              </a:rPr>
              <a:t>SIG_IGN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);	</a:t>
            </a:r>
            <a:r>
              <a:rPr lang="en-US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/*</a:t>
            </a:r>
            <a:r>
              <a:rPr lang="zh-TW" altLang="en-US" sz="1600" dirty="0">
                <a:solidFill>
                  <a:srgbClr val="008400"/>
                </a:solidFill>
                <a:latin typeface="Menlo" panose="020B0609030804020204" pitchFamily="49" charset="0"/>
              </a:rPr>
              <a:t>程式碼註冊</a:t>
            </a:r>
            <a:r>
              <a:rPr lang="en-US" altLang="zh-TW" sz="1600" dirty="0" err="1">
                <a:solidFill>
                  <a:srgbClr val="008400"/>
                </a:solidFill>
                <a:latin typeface="Menlo" panose="020B0609030804020204" pitchFamily="49" charset="0"/>
              </a:rPr>
              <a:t>ctr</a:t>
            </a:r>
            <a:r>
              <a:rPr lang="en-US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-z signal</a:t>
            </a:r>
            <a:r>
              <a:rPr lang="zh-TW" altLang="en-US" sz="1600" dirty="0">
                <a:solidFill>
                  <a:srgbClr val="008400"/>
                </a:solidFill>
                <a:latin typeface="Menlo" panose="020B0609030804020204" pitchFamily="49" charset="0"/>
              </a:rPr>
              <a:t>的處理方式*</a:t>
            </a:r>
            <a:r>
              <a:rPr lang="en-US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/</a:t>
            </a:r>
            <a:endParaRPr lang="en-US" altLang="zh-TW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600" dirty="0">
                <a:solidFill>
                  <a:srgbClr val="BA2DA2"/>
                </a:solidFill>
                <a:latin typeface="Menlo" panose="020B0609030804020204" pitchFamily="49" charset="0"/>
              </a:rPr>
              <a:t>while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600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600" b="1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600" b="1" dirty="0" err="1">
                <a:solidFill>
                  <a:srgbClr val="000000"/>
                </a:solidFill>
                <a:latin typeface="Menlo" panose="020B0609030804020204" pitchFamily="49" charset="0"/>
              </a:rPr>
              <a:t>hasChild</a:t>
            </a:r>
            <a:r>
              <a:rPr lang="en-US" altLang="zh-TW" sz="1600" b="1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zh-TW" sz="1600" b="1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600" b="1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r>
              <a:rPr lang="en-US" altLang="zh-TW" sz="1600" b="1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600" b="1" dirty="0">
                <a:solidFill>
                  <a:srgbClr val="008400"/>
                </a:solidFill>
                <a:latin typeface="Menlo" panose="020B0609030804020204" pitchFamily="49" charset="0"/>
              </a:rPr>
              <a:t>設定化</a:t>
            </a:r>
            <a:r>
              <a:rPr lang="en-US" altLang="zh-TW" sz="1600" b="1" dirty="0" err="1">
                <a:solidFill>
                  <a:srgbClr val="008400"/>
                </a:solidFill>
                <a:latin typeface="Menlo" panose="020B0609030804020204" pitchFamily="49" charset="0"/>
              </a:rPr>
              <a:t>hasChild</a:t>
            </a:r>
            <a:r>
              <a:rPr lang="en-US" altLang="zh-TW" sz="1600" b="1" dirty="0">
                <a:solidFill>
                  <a:srgbClr val="008400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1600" b="1" dirty="0" err="1">
                <a:solidFill>
                  <a:srgbClr val="008400"/>
                </a:solidFill>
                <a:latin typeface="Menlo" panose="020B0609030804020204" pitchFamily="49" charset="0"/>
              </a:rPr>
              <a:t>argVect</a:t>
            </a:r>
            <a:r>
              <a:rPr lang="en-US" altLang="zh-TW" sz="1600" b="1" dirty="0">
                <a:solidFill>
                  <a:srgbClr val="008400"/>
                </a:solidFill>
                <a:latin typeface="Menlo" panose="020B0609030804020204" pitchFamily="49" charset="0"/>
              </a:rPr>
              <a:t>[0]</a:t>
            </a:r>
            <a:r>
              <a:rPr lang="zh-TW" altLang="en-US" sz="1600" b="1" dirty="0">
                <a:solidFill>
                  <a:srgbClr val="008400"/>
                </a:solidFill>
                <a:latin typeface="Menlo" panose="020B0609030804020204" pitchFamily="49" charset="0"/>
              </a:rPr>
              <a:t>，避免發生</a:t>
            </a:r>
            <a:r>
              <a:rPr lang="en-US" altLang="zh-TW" sz="1600" b="1" dirty="0">
                <a:solidFill>
                  <a:srgbClr val="008400"/>
                </a:solidFill>
                <a:latin typeface="Menlo" panose="020B0609030804020204" pitchFamily="49" charset="0"/>
              </a:rPr>
              <a:t>race </a:t>
            </a:r>
            <a:r>
              <a:rPr lang="en-US" altLang="zh-TW" sz="1600" b="1" dirty="0" err="1">
                <a:solidFill>
                  <a:srgbClr val="008400"/>
                </a:solidFill>
                <a:latin typeface="Menlo" panose="020B0609030804020204" pitchFamily="49" charset="0"/>
              </a:rPr>
              <a:t>condtion</a:t>
            </a:r>
            <a:endParaRPr lang="en-US" altLang="zh-TW" sz="1600" b="1" dirty="0">
              <a:solidFill>
                <a:srgbClr val="0084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sz="1600" b="1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600" b="1" dirty="0" err="1">
                <a:solidFill>
                  <a:srgbClr val="000000"/>
                </a:solidFill>
                <a:latin typeface="Menlo" panose="020B0609030804020204" pitchFamily="49" charset="0"/>
              </a:rPr>
              <a:t>argVect</a:t>
            </a:r>
            <a:r>
              <a:rPr lang="en-US" altLang="zh-TW" sz="1600" b="1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TW" sz="1600" b="1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600" b="1" dirty="0">
                <a:solidFill>
                  <a:srgbClr val="000000"/>
                </a:solidFill>
                <a:latin typeface="Menlo" panose="020B0609030804020204" pitchFamily="49" charset="0"/>
              </a:rPr>
              <a:t>]=</a:t>
            </a:r>
            <a:r>
              <a:rPr lang="en-US" altLang="zh-TW" sz="1600" b="1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-US" altLang="zh-TW" sz="1600" b="1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sigsetjmp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jumpBuf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1600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r>
              <a:rPr lang="en-US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600" dirty="0">
                <a:solidFill>
                  <a:srgbClr val="008400"/>
                </a:solidFill>
                <a:latin typeface="Menlo" panose="020B0609030804020204" pitchFamily="49" charset="0"/>
              </a:rPr>
              <a:t>設定從</a:t>
            </a:r>
            <a:r>
              <a:rPr lang="en-US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signal</a:t>
            </a:r>
            <a:r>
              <a:rPr lang="zh-TW" altLang="en-US" sz="1600" dirty="0">
                <a:solidFill>
                  <a:srgbClr val="008400"/>
                </a:solidFill>
                <a:latin typeface="Menlo" panose="020B0609030804020204" pitchFamily="49" charset="0"/>
              </a:rPr>
              <a:t>返回位置</a:t>
            </a:r>
            <a:endParaRPr lang="zh-TW" alt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fgets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cmdLine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1600" dirty="0">
                <a:solidFill>
                  <a:srgbClr val="272AD8"/>
                </a:solidFill>
                <a:latin typeface="Menlo" panose="020B0609030804020204" pitchFamily="49" charset="0"/>
              </a:rPr>
              <a:t>4096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, stdin);    </a:t>
            </a:r>
            <a:r>
              <a:rPr lang="en-US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600" dirty="0">
                <a:solidFill>
                  <a:srgbClr val="008400"/>
                </a:solidFill>
                <a:latin typeface="Menlo" panose="020B0609030804020204" pitchFamily="49" charset="0"/>
              </a:rPr>
              <a:t>讀取指令</a:t>
            </a:r>
            <a:endParaRPr lang="zh-TW" alt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600" b="1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600" b="1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-US" altLang="zh-TW" sz="1600" b="1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sz="1600" b="1" dirty="0" err="1">
                <a:solidFill>
                  <a:srgbClr val="000000"/>
                </a:solidFill>
                <a:latin typeface="Menlo" panose="020B0609030804020204" pitchFamily="49" charset="0"/>
              </a:rPr>
              <a:t>strcmp</a:t>
            </a:r>
            <a:r>
              <a:rPr lang="en-US" altLang="zh-TW" sz="1600" b="1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600" b="1" dirty="0" err="1">
                <a:solidFill>
                  <a:srgbClr val="000000"/>
                </a:solidFill>
                <a:latin typeface="Menlo" panose="020B0609030804020204" pitchFamily="49" charset="0"/>
              </a:rPr>
              <a:t>exeName</a:t>
            </a:r>
            <a:r>
              <a:rPr lang="en-US" altLang="zh-TW" sz="1600" b="1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1600" b="1" dirty="0">
                <a:solidFill>
                  <a:srgbClr val="D12F1B"/>
                </a:solidFill>
                <a:latin typeface="Menlo" panose="020B0609030804020204" pitchFamily="49" charset="0"/>
              </a:rPr>
              <a:t>"^c"</a:t>
            </a:r>
            <a:r>
              <a:rPr lang="en-US" altLang="zh-TW" sz="1600" b="1" dirty="0">
                <a:solidFill>
                  <a:srgbClr val="000000"/>
                </a:solidFill>
                <a:latin typeface="Menlo" panose="020B0609030804020204" pitchFamily="49" charset="0"/>
              </a:rPr>
              <a:t>) == </a:t>
            </a:r>
            <a:r>
              <a:rPr lang="en-US" altLang="zh-TW" sz="1600" b="1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600" b="1" dirty="0">
                <a:solidFill>
                  <a:srgbClr val="000000"/>
                </a:solidFill>
                <a:latin typeface="Menlo" panose="020B0609030804020204" pitchFamily="49" charset="0"/>
              </a:rPr>
              <a:t>)  </a:t>
            </a:r>
            <a:r>
              <a:rPr lang="en-US" altLang="zh-TW" sz="1600" b="1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600" b="1" dirty="0">
                <a:solidFill>
                  <a:srgbClr val="008400"/>
                </a:solidFill>
                <a:latin typeface="Menlo" panose="020B0609030804020204" pitchFamily="49" charset="0"/>
              </a:rPr>
              <a:t>使用者按下</a:t>
            </a:r>
            <a:r>
              <a:rPr lang="en-US" altLang="zh-TW" sz="1600" b="1" dirty="0">
                <a:solidFill>
                  <a:srgbClr val="008400"/>
                </a:solidFill>
                <a:latin typeface="Menlo" panose="020B0609030804020204" pitchFamily="49" charset="0"/>
              </a:rPr>
              <a:t>control-c</a:t>
            </a:r>
            <a:r>
              <a:rPr lang="zh-TW" altLang="en-US" sz="1600" b="1" dirty="0">
                <a:solidFill>
                  <a:srgbClr val="008400"/>
                </a:solidFill>
                <a:latin typeface="Menlo" panose="020B0609030804020204" pitchFamily="49" charset="0"/>
              </a:rPr>
              <a:t>，</a:t>
            </a:r>
            <a:r>
              <a:rPr lang="en-US" altLang="zh-TW" sz="1600" b="1" dirty="0">
                <a:solidFill>
                  <a:srgbClr val="008400"/>
                </a:solidFill>
                <a:latin typeface="Menlo" panose="020B0609030804020204" pitchFamily="49" charset="0"/>
              </a:rPr>
              <a:t>^c</a:t>
            </a:r>
            <a:r>
              <a:rPr lang="zh-TW" altLang="en-US" sz="1600" b="1" dirty="0">
                <a:solidFill>
                  <a:srgbClr val="008400"/>
                </a:solidFill>
                <a:latin typeface="Menlo" panose="020B0609030804020204" pitchFamily="49" charset="0"/>
              </a:rPr>
              <a:t>是由</a:t>
            </a:r>
            <a:r>
              <a:rPr lang="en-US" altLang="zh-TW" sz="1600" b="1" dirty="0">
                <a:solidFill>
                  <a:srgbClr val="008400"/>
                </a:solidFill>
                <a:latin typeface="Menlo" panose="020B0609030804020204" pitchFamily="49" charset="0"/>
              </a:rPr>
              <a:t>signal handler</a:t>
            </a:r>
            <a:r>
              <a:rPr lang="zh-TW" altLang="en-US" sz="1600" b="1" dirty="0">
                <a:solidFill>
                  <a:srgbClr val="008400"/>
                </a:solidFill>
                <a:latin typeface="Menlo" panose="020B0609030804020204" pitchFamily="49" charset="0"/>
              </a:rPr>
              <a:t>放入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US" altLang="zh-TW" sz="1600" dirty="0">
                <a:solidFill>
                  <a:srgbClr val="BA2DA2"/>
                </a:solidFill>
                <a:latin typeface="Menlo" panose="020B0609030804020204" pitchFamily="49" charset="0"/>
              </a:rPr>
              <a:t>continue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600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pid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== fork()) 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execvp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exeName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argVect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); </a:t>
            </a:r>
            <a:r>
              <a:rPr lang="en-US" altLang="zh-TW" sz="1600" dirty="0">
                <a:solidFill>
                  <a:srgbClr val="BA2DA2"/>
                </a:solidFill>
                <a:latin typeface="Menlo" panose="020B0609030804020204" pitchFamily="49" charset="0"/>
              </a:rPr>
              <a:t>else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{ </a:t>
            </a:r>
            <a:r>
              <a:rPr lang="en-US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600" dirty="0">
                <a:solidFill>
                  <a:srgbClr val="008400"/>
                </a:solidFill>
                <a:latin typeface="Menlo" panose="020B0609030804020204" pitchFamily="49" charset="0"/>
              </a:rPr>
              <a:t>除了</a:t>
            </a:r>
            <a:r>
              <a:rPr lang="en-US" altLang="zh-TW" sz="1600" dirty="0">
                <a:solidFill>
                  <a:srgbClr val="008400"/>
                </a:solidFill>
                <a:latin typeface="Menlo" panose="020B0609030804020204" pitchFamily="49" charset="0"/>
              </a:rPr>
              <a:t>exit, cd</a:t>
            </a:r>
            <a:r>
              <a:rPr lang="zh-TW" altLang="en-US" sz="1600" dirty="0">
                <a:solidFill>
                  <a:srgbClr val="008400"/>
                </a:solidFill>
                <a:latin typeface="Menlo" panose="020B0609030804020204" pitchFamily="49" charset="0"/>
              </a:rPr>
              <a:t>，其餘為外部指令</a:t>
            </a:r>
            <a:endParaRPr lang="zh-TW" alt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600" b="1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US" altLang="zh-TW" sz="1600" b="1" dirty="0" err="1">
                <a:solidFill>
                  <a:srgbClr val="000000"/>
                </a:solidFill>
                <a:latin typeface="Menlo" panose="020B0609030804020204" pitchFamily="49" charset="0"/>
              </a:rPr>
              <a:t>childPid</a:t>
            </a:r>
            <a:r>
              <a:rPr lang="en-US" altLang="zh-TW" sz="1600" b="1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zh-TW" sz="1600" b="1" dirty="0" err="1">
                <a:solidFill>
                  <a:srgbClr val="000000"/>
                </a:solidFill>
                <a:latin typeface="Menlo" panose="020B0609030804020204" pitchFamily="49" charset="0"/>
              </a:rPr>
              <a:t>pid</a:t>
            </a:r>
            <a:r>
              <a:rPr lang="en-US" altLang="zh-TW" sz="1600" b="1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TW" sz="1600" b="1" dirty="0">
                <a:solidFill>
                  <a:srgbClr val="008400"/>
                </a:solidFill>
                <a:latin typeface="Menlo" panose="020B0609030804020204" pitchFamily="49" charset="0"/>
              </a:rPr>
              <a:t>/*</a:t>
            </a:r>
            <a:r>
              <a:rPr lang="zh-TW" altLang="en-US" sz="1600" b="1" dirty="0">
                <a:solidFill>
                  <a:srgbClr val="008400"/>
                </a:solidFill>
                <a:latin typeface="Menlo" panose="020B0609030804020204" pitchFamily="49" charset="0"/>
              </a:rPr>
              <a:t>通知</a:t>
            </a:r>
            <a:r>
              <a:rPr lang="en-US" altLang="zh-TW" sz="1600" b="1" dirty="0" err="1">
                <a:solidFill>
                  <a:srgbClr val="008400"/>
                </a:solidFill>
                <a:latin typeface="Menlo" panose="020B0609030804020204" pitchFamily="49" charset="0"/>
              </a:rPr>
              <a:t>singal</a:t>
            </a:r>
            <a:r>
              <a:rPr lang="en-US" altLang="zh-TW" sz="1600" b="1" dirty="0">
                <a:solidFill>
                  <a:srgbClr val="008400"/>
                </a:solidFill>
                <a:latin typeface="Menlo" panose="020B0609030804020204" pitchFamily="49" charset="0"/>
              </a:rPr>
              <a:t> handler</a:t>
            </a:r>
            <a:r>
              <a:rPr lang="zh-TW" altLang="en-US" sz="1600" b="1" dirty="0">
                <a:solidFill>
                  <a:srgbClr val="008400"/>
                </a:solidFill>
                <a:latin typeface="Menlo" panose="020B0609030804020204" pitchFamily="49" charset="0"/>
              </a:rPr>
              <a:t>，如果使用者按下</a:t>
            </a:r>
            <a:r>
              <a:rPr lang="en-US" altLang="zh-TW" sz="1600" b="1" dirty="0" err="1">
                <a:solidFill>
                  <a:srgbClr val="008400"/>
                </a:solidFill>
                <a:latin typeface="Menlo" panose="020B0609030804020204" pitchFamily="49" charset="0"/>
              </a:rPr>
              <a:t>ctr</a:t>
            </a:r>
            <a:r>
              <a:rPr lang="en-US" altLang="zh-TW" sz="1600" b="1" dirty="0">
                <a:solidFill>
                  <a:srgbClr val="008400"/>
                </a:solidFill>
                <a:latin typeface="Menlo" panose="020B0609030804020204" pitchFamily="49" charset="0"/>
              </a:rPr>
              <a:t>-c</a:t>
            </a:r>
            <a:r>
              <a:rPr lang="zh-TW" altLang="en-US" sz="1600" b="1" dirty="0">
                <a:solidFill>
                  <a:srgbClr val="008400"/>
                </a:solidFill>
                <a:latin typeface="Menlo" panose="020B0609030804020204" pitchFamily="49" charset="0"/>
              </a:rPr>
              <a:t>時，要處理這個</a:t>
            </a:r>
            <a:r>
              <a:rPr lang="en-US" altLang="zh-TW" sz="1600" b="1" dirty="0">
                <a:solidFill>
                  <a:srgbClr val="008400"/>
                </a:solidFill>
                <a:latin typeface="Menlo" panose="020B0609030804020204" pitchFamily="49" charset="0"/>
              </a:rPr>
              <a:t>child*/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600" b="1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US" altLang="zh-TW" sz="1600" b="1" dirty="0" err="1">
                <a:solidFill>
                  <a:srgbClr val="000000"/>
                </a:solidFill>
                <a:latin typeface="Menlo" panose="020B0609030804020204" pitchFamily="49" charset="0"/>
              </a:rPr>
              <a:t>hasChild</a:t>
            </a:r>
            <a:r>
              <a:rPr lang="en-US" altLang="zh-TW" sz="1600" b="1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zh-TW" sz="1600" b="1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sz="1600" b="1" dirty="0">
                <a:solidFill>
                  <a:srgbClr val="000000"/>
                </a:solidFill>
                <a:latin typeface="Menlo" panose="020B0609030804020204" pitchFamily="49" charset="0"/>
              </a:rPr>
              <a:t>;   </a:t>
            </a:r>
            <a:r>
              <a:rPr lang="en-US" altLang="zh-TW" sz="1600" b="1" dirty="0">
                <a:solidFill>
                  <a:srgbClr val="008400"/>
                </a:solidFill>
                <a:latin typeface="Menlo" panose="020B0609030804020204" pitchFamily="49" charset="0"/>
              </a:rPr>
              <a:t>/*</a:t>
            </a:r>
            <a:r>
              <a:rPr lang="zh-TW" altLang="en-US" sz="1600" b="1" dirty="0">
                <a:solidFill>
                  <a:srgbClr val="008400"/>
                </a:solidFill>
                <a:latin typeface="Menlo" panose="020B0609030804020204" pitchFamily="49" charset="0"/>
              </a:rPr>
              <a:t>通知</a:t>
            </a:r>
            <a:r>
              <a:rPr lang="en-US" altLang="zh-TW" sz="1600" b="1" dirty="0" err="1">
                <a:solidFill>
                  <a:srgbClr val="008400"/>
                </a:solidFill>
                <a:latin typeface="Menlo" panose="020B0609030804020204" pitchFamily="49" charset="0"/>
              </a:rPr>
              <a:t>singal</a:t>
            </a:r>
            <a:r>
              <a:rPr lang="en-US" altLang="zh-TW" sz="1600" b="1" dirty="0">
                <a:solidFill>
                  <a:srgbClr val="008400"/>
                </a:solidFill>
                <a:latin typeface="Menlo" panose="020B0609030804020204" pitchFamily="49" charset="0"/>
              </a:rPr>
              <a:t> handler</a:t>
            </a:r>
            <a:r>
              <a:rPr lang="zh-TW" altLang="en-US" sz="1600" b="1" dirty="0">
                <a:solidFill>
                  <a:srgbClr val="008400"/>
                </a:solidFill>
                <a:latin typeface="Menlo" panose="020B0609030804020204" pitchFamily="49" charset="0"/>
              </a:rPr>
              <a:t>，正在處理</a:t>
            </a:r>
            <a:r>
              <a:rPr lang="en-US" altLang="zh-TW" sz="1600" b="1" dirty="0">
                <a:solidFill>
                  <a:srgbClr val="008400"/>
                </a:solidFill>
                <a:latin typeface="Menlo" panose="020B0609030804020204" pitchFamily="49" charset="0"/>
              </a:rPr>
              <a:t>child*/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600" b="1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wait(&amp;</a:t>
            </a:r>
            <a:r>
              <a:rPr lang="en-US" altLang="zh-TW" sz="1600" b="1" dirty="0" err="1">
                <a:solidFill>
                  <a:srgbClr val="000000"/>
                </a:solidFill>
                <a:latin typeface="Menlo" panose="020B0609030804020204" pitchFamily="49" charset="0"/>
              </a:rPr>
              <a:t>wstatus</a:t>
            </a:r>
            <a:r>
              <a:rPr lang="en-US" altLang="zh-TW" sz="1600" b="1" dirty="0">
                <a:solidFill>
                  <a:srgbClr val="000000"/>
                </a:solidFill>
                <a:latin typeface="Menlo" panose="020B0609030804020204" pitchFamily="49" charset="0"/>
              </a:rPr>
              <a:t>); </a:t>
            </a:r>
            <a:r>
              <a:rPr lang="en-US" altLang="zh-TW" sz="1600" b="1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600" b="1" dirty="0">
                <a:solidFill>
                  <a:srgbClr val="008400"/>
                </a:solidFill>
                <a:latin typeface="Menlo" panose="020B0609030804020204" pitchFamily="49" charset="0"/>
              </a:rPr>
              <a:t>等待</a:t>
            </a:r>
            <a:r>
              <a:rPr lang="en-US" altLang="zh-TW" sz="1600" b="1" dirty="0" err="1">
                <a:solidFill>
                  <a:srgbClr val="008400"/>
                </a:solidFill>
                <a:latin typeface="Menlo" panose="020B0609030804020204" pitchFamily="49" charset="0"/>
              </a:rPr>
              <a:t>cild</a:t>
            </a:r>
            <a:r>
              <a:rPr lang="zh-TW" altLang="en-US" sz="1600" b="1" dirty="0">
                <a:solidFill>
                  <a:srgbClr val="008400"/>
                </a:solidFill>
                <a:latin typeface="Menlo" panose="020B0609030804020204" pitchFamily="49" charset="0"/>
              </a:rPr>
              <a:t>執行結束</a:t>
            </a:r>
            <a:endParaRPr lang="zh-TW" altLang="en-US" sz="1600" b="1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600" b="1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US" altLang="zh-TW" sz="1600" b="1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-US" altLang="zh-TW" sz="1600" b="1" dirty="0">
                <a:solidFill>
                  <a:srgbClr val="000000"/>
                </a:solidFill>
                <a:latin typeface="Menlo" panose="020B0609030804020204" pitchFamily="49" charset="0"/>
              </a:rPr>
              <a:t> (WIFSIGNALED(</a:t>
            </a:r>
            <a:r>
              <a:rPr lang="en-US" altLang="zh-TW" sz="1600" b="1" dirty="0" err="1">
                <a:solidFill>
                  <a:srgbClr val="000000"/>
                </a:solidFill>
                <a:latin typeface="Menlo" panose="020B0609030804020204" pitchFamily="49" charset="0"/>
              </a:rPr>
              <a:t>wstatus</a:t>
            </a:r>
            <a:r>
              <a:rPr lang="en-US" altLang="zh-TW" sz="1600" b="1" dirty="0">
                <a:solidFill>
                  <a:srgbClr val="000000"/>
                </a:solidFill>
                <a:latin typeface="Menlo" panose="020B0609030804020204" pitchFamily="49" charset="0"/>
              </a:rPr>
              <a:t>))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600" b="1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  </a:t>
            </a:r>
            <a:r>
              <a:rPr lang="en-US" altLang="zh-TW" sz="1600" b="1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-US" altLang="zh-TW" sz="1600" b="1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600" b="1" dirty="0">
                <a:solidFill>
                  <a:srgbClr val="D12F1B"/>
                </a:solidFill>
                <a:latin typeface="Menlo" panose="020B0609030804020204" pitchFamily="49" charset="0"/>
              </a:rPr>
              <a:t>"terminated by a signal %d.\n"</a:t>
            </a:r>
            <a:r>
              <a:rPr lang="en-US" altLang="zh-TW" sz="1600" b="1" dirty="0">
                <a:solidFill>
                  <a:srgbClr val="000000"/>
                </a:solidFill>
                <a:latin typeface="Menlo" panose="020B0609030804020204" pitchFamily="49" charset="0"/>
              </a:rPr>
              <a:t>, WTERMSIG(</a:t>
            </a:r>
            <a:r>
              <a:rPr lang="en-US" altLang="zh-TW" sz="1600" b="1" dirty="0" err="1">
                <a:solidFill>
                  <a:srgbClr val="000000"/>
                </a:solidFill>
                <a:latin typeface="Menlo" panose="020B0609030804020204" pitchFamily="49" charset="0"/>
              </a:rPr>
              <a:t>wstatus</a:t>
            </a:r>
            <a:r>
              <a:rPr lang="en-US" altLang="zh-TW" sz="1600" b="1" dirty="0">
                <a:solidFill>
                  <a:srgbClr val="000000"/>
                </a:solidFill>
                <a:latin typeface="Menlo" panose="020B0609030804020204" pitchFamily="49" charset="0"/>
              </a:rPr>
              <a:t>));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}   }   }</a:t>
            </a:r>
          </a:p>
        </p:txBody>
      </p:sp>
    </p:spTree>
    <p:extLst>
      <p:ext uri="{BB962C8B-B14F-4D97-AF65-F5344CB8AC3E}">
        <p14:creationId xmlns:p14="http://schemas.microsoft.com/office/powerpoint/2010/main" val="23820088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5E109-7745-124F-976E-2C09ECCD5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執行結果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4672721-1FDD-A042-94B5-AC7F15819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TW" sz="2000" b="1" err="1">
                <a:solidFill>
                  <a:srgbClr val="34BC26"/>
                </a:solidFill>
                <a:latin typeface="Menlo" panose="020B0609030804020204" pitchFamily="49" charset="0"/>
              </a:rPr>
              <a:t>shiwulo</a:t>
            </a:r>
            <a:r>
              <a:rPr lang="en" altLang="zh-TW" sz="2000" b="1">
                <a:solidFill>
                  <a:srgbClr val="34BC26"/>
                </a:solidFill>
                <a:latin typeface="Menlo" panose="020B0609030804020204" pitchFamily="49" charset="0"/>
              </a:rPr>
              <a:t>@NUC</a:t>
            </a:r>
            <a:r>
              <a:rPr lang="en" altLang="zh-TW" sz="20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sz="2000" b="1" dirty="0">
                <a:solidFill>
                  <a:srgbClr val="5230E1"/>
                </a:solidFill>
                <a:latin typeface="Menlo" panose="020B0609030804020204" pitchFamily="49" charset="0"/>
              </a:rPr>
              <a:t>~/</a:t>
            </a:r>
            <a:r>
              <a:rPr lang="en" altLang="zh-TW" sz="2000" b="1" dirty="0" err="1">
                <a:solidFill>
                  <a:srgbClr val="5230E1"/>
                </a:solidFill>
                <a:latin typeface="Menlo" panose="020B0609030804020204" pitchFamily="49" charset="0"/>
              </a:rPr>
              <a:t>sp</a:t>
            </a:r>
            <a:r>
              <a:rPr lang="en" altLang="zh-TW" sz="2000" b="1" dirty="0">
                <a:solidFill>
                  <a:srgbClr val="5230E1"/>
                </a:solidFill>
                <a:latin typeface="Menlo" panose="020B0609030804020204" pitchFamily="49" charset="0"/>
              </a:rPr>
              <a:t>/ch10 $</a:t>
            </a:r>
            <a:r>
              <a:rPr lang="en" altLang="zh-TW" sz="2000" dirty="0">
                <a:solidFill>
                  <a:srgbClr val="000000"/>
                </a:solidFill>
                <a:latin typeface="Menlo" panose="020B0609030804020204" pitchFamily="49" charset="0"/>
              </a:rPr>
              <a:t> ./</a:t>
            </a:r>
            <a:r>
              <a:rPr lang="en" altLang="zh-TW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myShell</a:t>
            </a:r>
            <a:endParaRPr lang="en-US" altLang="zh-TW" sz="2000" b="1" dirty="0">
              <a:solidFill>
                <a:srgbClr val="34BC26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TW" sz="2000" b="1" dirty="0" err="1">
                <a:solidFill>
                  <a:srgbClr val="34BC26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shiwulo@NUC</a:t>
            </a:r>
            <a:r>
              <a:rPr lang="en-US" altLang="zh-TW" sz="2000" b="1" dirty="0">
                <a:solidFill>
                  <a:srgbClr val="34BC26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  <a:r>
              <a:rPr lang="en-US" altLang="zh-TW" sz="2000" b="1" dirty="0">
                <a:solidFill>
                  <a:srgbClr val="5230E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~/Dropbox/course/2018-sp/ch10 &gt;&gt; </a:t>
            </a:r>
            <a:r>
              <a:rPr lang="en-US" altLang="zh-TW" sz="2000" b="1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ls -R / --color</a:t>
            </a:r>
          </a:p>
          <a:p>
            <a:pPr marL="0" indent="0">
              <a:buNone/>
            </a:pPr>
            <a:r>
              <a:rPr lang="en-US" altLang="zh-TW" sz="2000" b="1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/snap/gnome-3-26-1604/59/</a:t>
            </a:r>
            <a:r>
              <a:rPr lang="en-US" altLang="zh-TW" sz="2000" b="1" dirty="0" err="1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usr</a:t>
            </a:r>
            <a:r>
              <a:rPr lang="en-US" altLang="zh-TW" sz="2000" b="1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/share/locale/</a:t>
            </a:r>
            <a:r>
              <a:rPr lang="en-US" altLang="zh-TW" sz="2000" b="1" dirty="0" err="1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mr</a:t>
            </a:r>
            <a:r>
              <a:rPr lang="en-US" altLang="zh-TW" sz="2000" b="1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altLang="zh-TW" sz="2000" b="1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total 0</a:t>
            </a:r>
          </a:p>
          <a:p>
            <a:pPr marL="0" indent="0">
              <a:buNone/>
            </a:pPr>
            <a:r>
              <a:rPr lang="en-US" altLang="zh-TW" sz="2000" b="1" dirty="0" err="1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drwxr</a:t>
            </a:r>
            <a:r>
              <a:rPr lang="en-US" altLang="zh-TW" sz="2000" b="1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-</a:t>
            </a:r>
            <a:r>
              <a:rPr lang="en-US" altLang="zh-TW" sz="2000" b="1" dirty="0" err="1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xr</a:t>
            </a:r>
            <a:r>
              <a:rPr lang="en-US" altLang="zh-TW" sz="2000" b="1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-x 2 root root 294 Mar 29 21:49 </a:t>
            </a:r>
            <a:r>
              <a:rPr lang="en-US" altLang="zh-TW" sz="2000" b="1" dirty="0">
                <a:solidFill>
                  <a:srgbClr val="5230E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LC_MESSAGES</a:t>
            </a:r>
            <a:endParaRPr lang="en-US" altLang="zh-TW" sz="2000" b="1" dirty="0">
              <a:solidFill>
                <a:srgbClr val="000000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TW" sz="2000" b="1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/snap/gnome-3-26-1604/59/</a:t>
            </a:r>
            <a:r>
              <a:rPr lang="en-US" altLang="zh-TW" sz="2000" b="1" dirty="0" err="1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usr</a:t>
            </a:r>
            <a:r>
              <a:rPr lang="en-US" altLang="zh-TW" sz="2000" b="1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/share/locale/</a:t>
            </a:r>
            <a:r>
              <a:rPr lang="en-US" altLang="zh-TW" sz="2000" b="1" dirty="0" err="1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mr</a:t>
            </a:r>
            <a:r>
              <a:rPr lang="en-US" altLang="zh-TW" sz="2000" b="1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/LC_MESSAGES:</a:t>
            </a:r>
          </a:p>
          <a:p>
            <a:pPr marL="0" indent="0">
              <a:buNone/>
            </a:pPr>
            <a:r>
              <a:rPr lang="en-US" altLang="zh-TW" sz="2000" b="1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^</a:t>
            </a:r>
            <a:r>
              <a:rPr lang="en-US" altLang="zh-TW" sz="2000" b="1" dirty="0" err="1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</a:t>
            </a:r>
            <a:r>
              <a:rPr lang="en-US" altLang="zh-TW" sz="2000" b="1" dirty="0" err="1">
                <a:solidFill>
                  <a:srgbClr val="C3372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return</a:t>
            </a:r>
            <a:r>
              <a:rPr lang="en-US" altLang="zh-TW" sz="2000" b="1" dirty="0">
                <a:solidFill>
                  <a:srgbClr val="C3372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value of </a:t>
            </a:r>
            <a:r>
              <a:rPr lang="en-US" altLang="zh-TW" sz="2000" b="1" dirty="0">
                <a:solidFill>
                  <a:srgbClr val="AFAD24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ls</a:t>
            </a:r>
            <a:r>
              <a:rPr lang="en-US" altLang="zh-TW" sz="2000" b="1" dirty="0">
                <a:solidFill>
                  <a:srgbClr val="C3372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is </a:t>
            </a:r>
            <a:r>
              <a:rPr lang="en-US" altLang="zh-TW" sz="2000" b="1" dirty="0">
                <a:solidFill>
                  <a:srgbClr val="AFAD24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0</a:t>
            </a:r>
            <a:endParaRPr lang="en-US" altLang="zh-TW" sz="2000" b="1" dirty="0">
              <a:solidFill>
                <a:srgbClr val="C33720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TW" sz="2000" b="1" dirty="0">
                <a:solidFill>
                  <a:srgbClr val="C3372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the child process was terminated by a signal </a:t>
            </a:r>
            <a:r>
              <a:rPr lang="en-US" altLang="zh-TW" sz="2000" b="1" dirty="0">
                <a:solidFill>
                  <a:srgbClr val="AFAD24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</a:t>
            </a:r>
            <a:r>
              <a:rPr lang="en-US" altLang="zh-TW" sz="2000" b="1" dirty="0">
                <a:solidFill>
                  <a:srgbClr val="C3372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 named </a:t>
            </a:r>
            <a:r>
              <a:rPr lang="en-US" altLang="zh-TW" sz="2000" b="1" dirty="0">
                <a:solidFill>
                  <a:srgbClr val="AFAD24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Interrupt.</a:t>
            </a:r>
            <a:endParaRPr lang="en-US" altLang="zh-TW" sz="2000" b="1" dirty="0">
              <a:solidFill>
                <a:srgbClr val="C33720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TW" sz="2000" b="1" dirty="0" err="1">
                <a:solidFill>
                  <a:srgbClr val="34BC26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shiwulo@NUC</a:t>
            </a:r>
            <a:r>
              <a:rPr lang="en-US" altLang="zh-TW" sz="2000" b="1" dirty="0">
                <a:solidFill>
                  <a:srgbClr val="34BC26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  <a:r>
              <a:rPr lang="en-US" altLang="zh-TW" sz="2000" b="1" dirty="0">
                <a:solidFill>
                  <a:srgbClr val="5230E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~/Dropbox/course/2018-sp/ch10&gt;&gt; </a:t>
            </a:r>
            <a:r>
              <a:rPr lang="en-US" altLang="zh-TW" sz="2000" b="1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^C</a:t>
            </a:r>
            <a:endParaRPr lang="en-US" altLang="zh-TW" sz="2000" b="1" dirty="0">
              <a:solidFill>
                <a:srgbClr val="5230E1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TW" sz="2000" b="1" dirty="0" err="1">
                <a:solidFill>
                  <a:srgbClr val="34BC26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shiwulo@NUC</a:t>
            </a:r>
            <a:r>
              <a:rPr lang="en-US" altLang="zh-TW" sz="2000" b="1" dirty="0">
                <a:solidFill>
                  <a:srgbClr val="34BC26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  <a:r>
              <a:rPr lang="en-US" altLang="zh-TW" sz="2000" b="1" dirty="0">
                <a:solidFill>
                  <a:srgbClr val="5230E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~/Dropbox/course/2018-sp/ch10&gt;&gt;</a:t>
            </a:r>
          </a:p>
          <a:p>
            <a:pPr marL="0" indent="0">
              <a:buNone/>
            </a:pPr>
            <a:endParaRPr lang="en-US" altLang="zh-TW" sz="2000" b="1" dirty="0">
              <a:solidFill>
                <a:srgbClr val="5230E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1235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Linux (</a:t>
            </a:r>
            <a:r>
              <a:rPr kumimoji="1" lang="en-US" altLang="zh-TW" dirty="0" err="1"/>
              <a:t>glibc</a:t>
            </a:r>
            <a:r>
              <a:rPr kumimoji="1" lang="en-US" altLang="zh-TW" dirty="0"/>
              <a:t>)</a:t>
            </a:r>
            <a:r>
              <a:rPr kumimoji="1" lang="zh-TW" altLang="en-US" dirty="0"/>
              <a:t>的</a:t>
            </a:r>
            <a:r>
              <a:rPr kumimoji="1" lang="en-US" altLang="zh-TW" dirty="0"/>
              <a:t>signal</a:t>
            </a:r>
            <a:r>
              <a:rPr kumimoji="1" lang="zh-TW" altLang="en-US" dirty="0"/>
              <a:t>特性</a:t>
            </a:r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75043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特性（</a:t>
            </a:r>
            <a:r>
              <a:rPr kumimoji="1" lang="en-US" altLang="zh-TW" b="1" dirty="0">
                <a:solidFill>
                  <a:srgbClr val="FF0000"/>
                </a:solidFill>
              </a:rPr>
              <a:t>Linux</a:t>
            </a:r>
            <a:r>
              <a:rPr kumimoji="1" lang="zh-TW" altLang="en-US" dirty="0"/>
              <a:t>）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zh-TW" altLang="en-US" b="1" dirty="0"/>
              <a:t>非</a:t>
            </a:r>
            <a:r>
              <a:rPr kumimoji="1" lang="en-US" altLang="zh-TW" b="1" dirty="0" err="1"/>
              <a:t>oneshot</a:t>
            </a:r>
            <a:endParaRPr kumimoji="1" lang="en-US" altLang="zh-TW" b="1" dirty="0"/>
          </a:p>
          <a:p>
            <a:pPr lvl="1"/>
            <a:r>
              <a:rPr kumimoji="1" lang="zh-TW" altLang="en-US" dirty="0"/>
              <a:t>設定好一次</a:t>
            </a:r>
            <a:r>
              <a:rPr kumimoji="1" lang="en-US" altLang="zh-TW" dirty="0"/>
              <a:t>signal</a:t>
            </a:r>
            <a:r>
              <a:rPr kumimoji="1" lang="zh-TW" altLang="en-US" dirty="0"/>
              <a:t>的行為以後，往後照舊</a:t>
            </a:r>
            <a:endParaRPr kumimoji="1" lang="en-US" altLang="zh-TW" dirty="0"/>
          </a:p>
          <a:p>
            <a:r>
              <a:rPr kumimoji="1" lang="zh-TW" altLang="en-US" b="1" dirty="0"/>
              <a:t>屏蔽當前</a:t>
            </a:r>
            <a:r>
              <a:rPr kumimoji="1" lang="en-US" altLang="zh-TW" b="1" dirty="0"/>
              <a:t>signal</a:t>
            </a:r>
          </a:p>
          <a:p>
            <a:pPr lvl="1"/>
            <a:r>
              <a:rPr kumimoji="1" lang="zh-TW" altLang="en-US" dirty="0"/>
              <a:t>如果正在處理第</a:t>
            </a:r>
            <a:r>
              <a:rPr kumimoji="1" lang="en-US" altLang="zh-TW" dirty="0"/>
              <a:t>X</a:t>
            </a:r>
            <a:r>
              <a:rPr kumimoji="1" lang="zh-TW" altLang="en-US" dirty="0"/>
              <a:t>個</a:t>
            </a:r>
            <a:r>
              <a:rPr kumimoji="1" lang="en-US" altLang="zh-TW" dirty="0"/>
              <a:t>signal</a:t>
            </a:r>
            <a:r>
              <a:rPr kumimoji="1" lang="zh-TW" altLang="en-US" dirty="0"/>
              <a:t>，在處理</a:t>
            </a:r>
            <a:r>
              <a:rPr kumimoji="1" lang="en-US" altLang="zh-TW" dirty="0"/>
              <a:t>X</a:t>
            </a:r>
            <a:r>
              <a:rPr kumimoji="1" lang="zh-TW" altLang="en-US" dirty="0"/>
              <a:t>的過程中，</a:t>
            </a:r>
            <a:r>
              <a:rPr kumimoji="1" lang="en-US" altLang="zh-TW" dirty="0"/>
              <a:t>X</a:t>
            </a:r>
            <a:r>
              <a:rPr kumimoji="1" lang="zh-TW" altLang="en-US" dirty="0"/>
              <a:t>會被屏蔽（</a:t>
            </a:r>
            <a:r>
              <a:rPr kumimoji="1" lang="en-US" altLang="zh-TW" dirty="0"/>
              <a:t>pending</a:t>
            </a:r>
            <a:r>
              <a:rPr kumimoji="1" lang="zh-TW" altLang="en-US" dirty="0"/>
              <a:t>）</a:t>
            </a:r>
            <a:endParaRPr kumimoji="1" lang="en-US" altLang="zh-TW" dirty="0"/>
          </a:p>
          <a:p>
            <a:r>
              <a:rPr kumimoji="1" lang="zh-TW" altLang="en-US" b="1" dirty="0"/>
              <a:t>自動重新啟動被</a:t>
            </a:r>
            <a:r>
              <a:rPr kumimoji="1" lang="en-US" altLang="zh-TW" b="1" dirty="0"/>
              <a:t>signal</a:t>
            </a:r>
            <a:r>
              <a:rPr kumimoji="1" lang="zh-TW" altLang="en-US" b="1" dirty="0"/>
              <a:t>中斷的</a:t>
            </a:r>
            <a:r>
              <a:rPr kumimoji="1" lang="en-US" altLang="zh-TW" b="1" dirty="0"/>
              <a:t>system call</a:t>
            </a:r>
          </a:p>
          <a:p>
            <a:pPr lvl="1"/>
            <a:r>
              <a:rPr kumimoji="1" lang="zh-TW" altLang="en-US" dirty="0"/>
              <a:t>大部分的</a:t>
            </a:r>
            <a:r>
              <a:rPr kumimoji="1" lang="en-US" altLang="zh-TW" dirty="0"/>
              <a:t>system call</a:t>
            </a:r>
            <a:r>
              <a:rPr kumimoji="1" lang="zh-TW" altLang="en-US" dirty="0"/>
              <a:t>都會被自動「重新啟動」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少部分不會，請參考</a:t>
            </a:r>
            <a:r>
              <a:rPr kumimoji="1" lang="en-US" altLang="zh-TW" dirty="0"/>
              <a:t> man 7 signal</a:t>
            </a:r>
            <a:r>
              <a:rPr kumimoji="1" lang="zh-TW" altLang="en-US" dirty="0"/>
              <a:t>，此時失敗的</a:t>
            </a:r>
            <a:r>
              <a:rPr kumimoji="1" lang="en-US" altLang="zh-TW" dirty="0"/>
              <a:t>system call</a:t>
            </a:r>
            <a:r>
              <a:rPr kumimoji="1" lang="zh-TW" altLang="en-US" dirty="0"/>
              <a:t>會回傳錯誤，且錯誤代碼為</a:t>
            </a:r>
            <a:r>
              <a:rPr kumimoji="1" lang="en-US" altLang="zh-TW" dirty="0"/>
              <a:t>EINTR</a:t>
            </a:r>
            <a:r>
              <a:rPr kumimoji="1" lang="zh-TW" altLang="en-US" dirty="0"/>
              <a:t>（</a:t>
            </a:r>
            <a:r>
              <a:rPr kumimoji="1" lang="en-US" altLang="zh-TW" dirty="0" err="1"/>
              <a:t>errno</a:t>
            </a:r>
            <a:r>
              <a:rPr kumimoji="1" lang="zh-TW" altLang="en-US" dirty="0"/>
              <a:t>）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331260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CA8587C-9FC3-274E-ACD4-C2000FC71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09" y="2330459"/>
            <a:ext cx="4728504" cy="412079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790AA1A-0532-574A-95BF-D9A7766CB6D0}"/>
              </a:ext>
            </a:extLst>
          </p:cNvPr>
          <p:cNvSpPr/>
          <p:nvPr/>
        </p:nvSpPr>
        <p:spPr>
          <a:xfrm>
            <a:off x="6197600" y="440267"/>
            <a:ext cx="5588000" cy="61468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chemeClr val="tx1"/>
                </a:solidFill>
              </a:rPr>
              <a:t>在</a:t>
            </a:r>
            <a:r>
              <a:rPr kumimoji="1" lang="en-US" altLang="zh-CN" sz="2400" dirty="0">
                <a:solidFill>
                  <a:schemeClr val="tx1"/>
                </a:solidFill>
              </a:rPr>
              <a:t>Linux</a:t>
            </a:r>
            <a:r>
              <a:rPr kumimoji="1" lang="zh-CN" altLang="en-US" sz="2400" dirty="0">
                <a:solidFill>
                  <a:schemeClr val="tx1"/>
                </a:solidFill>
              </a:rPr>
              <a:t>中，</a:t>
            </a:r>
            <a:r>
              <a:rPr kumimoji="1" lang="en-US" altLang="zh-TW" sz="2400" dirty="0" err="1">
                <a:solidFill>
                  <a:schemeClr val="tx1"/>
                </a:solidFill>
              </a:rPr>
              <a:t>task_running</a:t>
            </a:r>
            <a:r>
              <a:rPr kumimoji="1" lang="zh-CN" altLang="en-US" sz="2400" dirty="0">
                <a:solidFill>
                  <a:schemeClr val="tx1"/>
                </a:solidFill>
              </a:rPr>
              <a:t>分成二種</a:t>
            </a:r>
            <a:endParaRPr kumimoji="1" lang="en-US" altLang="zh-CN" sz="2400" dirty="0">
              <a:solidFill>
                <a:schemeClr val="tx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chemeClr val="tx1"/>
                </a:solidFill>
              </a:rPr>
              <a:t>在</a:t>
            </a:r>
            <a:r>
              <a:rPr kumimoji="1" lang="en-US" altLang="zh-CN" sz="2400" dirty="0">
                <a:solidFill>
                  <a:srgbClr val="C00000"/>
                </a:solidFill>
              </a:rPr>
              <a:t>ready queue</a:t>
            </a:r>
            <a:r>
              <a:rPr kumimoji="1" lang="zh-CN" altLang="en-US" sz="2400" dirty="0">
                <a:solidFill>
                  <a:schemeClr val="tx1"/>
                </a:solidFill>
              </a:rPr>
              <a:t>中等待被</a:t>
            </a:r>
            <a:r>
              <a:rPr kumimoji="1" lang="en-US" altLang="zh-CN" sz="2400" dirty="0">
                <a:solidFill>
                  <a:schemeClr val="tx1"/>
                </a:solidFill>
              </a:rPr>
              <a:t>CPU</a:t>
            </a:r>
            <a:r>
              <a:rPr kumimoji="1" lang="zh-CN" altLang="en-US" sz="2400" dirty="0">
                <a:solidFill>
                  <a:schemeClr val="tx1"/>
                </a:solidFill>
              </a:rPr>
              <a:t>執行</a:t>
            </a:r>
            <a:endParaRPr kumimoji="1" lang="en-US" altLang="zh-CN" sz="2400" dirty="0">
              <a:solidFill>
                <a:schemeClr val="tx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chemeClr val="tx1"/>
                </a:solidFill>
              </a:rPr>
              <a:t>正在</a:t>
            </a:r>
            <a:r>
              <a:rPr kumimoji="1" lang="en-US" altLang="zh-CN" sz="2400" dirty="0">
                <a:solidFill>
                  <a:srgbClr val="C00000"/>
                </a:solidFill>
              </a:rPr>
              <a:t>CPU</a:t>
            </a:r>
            <a:r>
              <a:rPr kumimoji="1" lang="zh-CN" altLang="en-US" sz="2400" dirty="0">
                <a:solidFill>
                  <a:schemeClr val="tx1"/>
                </a:solidFill>
              </a:rPr>
              <a:t>執行</a:t>
            </a:r>
            <a:endParaRPr kumimoji="1" lang="en-US" altLang="zh-CN" sz="24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chemeClr val="tx1"/>
                </a:solidFill>
              </a:rPr>
              <a:t>如果</a:t>
            </a:r>
            <a:r>
              <a:rPr kumimoji="1" lang="en-US" altLang="zh-CN" sz="2400" dirty="0">
                <a:solidFill>
                  <a:schemeClr val="tx1"/>
                </a:solidFill>
              </a:rPr>
              <a:t>process</a:t>
            </a:r>
            <a:r>
              <a:rPr kumimoji="1" lang="zh-CN" altLang="en-US" sz="2400" dirty="0">
                <a:solidFill>
                  <a:schemeClr val="tx1"/>
                </a:solidFill>
              </a:rPr>
              <a:t>需要執行一些特別的處理（例如：從硬碟上讀取檔案）</a:t>
            </a:r>
            <a:endParaRPr kumimoji="1" lang="en-US" altLang="zh-CN" sz="2400" dirty="0">
              <a:solidFill>
                <a:schemeClr val="tx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chemeClr val="tx1"/>
                </a:solidFill>
              </a:rPr>
              <a:t>process</a:t>
            </a:r>
            <a:r>
              <a:rPr kumimoji="1" lang="zh-CN" altLang="en-US" sz="2400" dirty="0">
                <a:solidFill>
                  <a:schemeClr val="tx1"/>
                </a:solidFill>
              </a:rPr>
              <a:t>會進入</a:t>
            </a:r>
            <a:r>
              <a:rPr kumimoji="1" lang="en-US" altLang="zh-CN" sz="2400" dirty="0">
                <a:solidFill>
                  <a:srgbClr val="C00000"/>
                </a:solidFill>
              </a:rPr>
              <a:t>waiting queue</a:t>
            </a:r>
            <a:r>
              <a:rPr kumimoji="1" lang="zh-CN" altLang="en-US" sz="2400" dirty="0">
                <a:solidFill>
                  <a:schemeClr val="tx1"/>
                </a:solidFill>
              </a:rPr>
              <a:t>，在</a:t>
            </a:r>
            <a:r>
              <a:rPr kumimoji="1" lang="en-US" altLang="zh-CN" sz="2400" dirty="0">
                <a:solidFill>
                  <a:schemeClr val="tx1"/>
                </a:solidFill>
              </a:rPr>
              <a:t>waiting queue</a:t>
            </a:r>
            <a:r>
              <a:rPr kumimoji="1" lang="zh-CN" altLang="en-US" sz="2400" dirty="0">
                <a:solidFill>
                  <a:schemeClr val="tx1"/>
                </a:solidFill>
              </a:rPr>
              <a:t>，如果在</a:t>
            </a:r>
            <a:r>
              <a:rPr kumimoji="1" lang="en-US" altLang="zh-CN" sz="2400" dirty="0">
                <a:solidFill>
                  <a:schemeClr val="tx1"/>
                </a:solidFill>
              </a:rPr>
              <a:t>waiting queue</a:t>
            </a:r>
            <a:r>
              <a:rPr kumimoji="1" lang="zh-CN" altLang="en-US" sz="2400" dirty="0">
                <a:solidFill>
                  <a:schemeClr val="tx1"/>
                </a:solidFill>
              </a:rPr>
              <a:t>時，剛好有人送</a:t>
            </a:r>
            <a:r>
              <a:rPr kumimoji="1" lang="en-US" altLang="zh-CN" sz="2400" dirty="0">
                <a:solidFill>
                  <a:schemeClr val="tx1"/>
                </a:solidFill>
              </a:rPr>
              <a:t>signal</a:t>
            </a:r>
            <a:r>
              <a:rPr kumimoji="1" lang="zh-CN" altLang="en-US" sz="2400" dirty="0">
                <a:solidFill>
                  <a:schemeClr val="tx1"/>
                </a:solidFill>
              </a:rPr>
              <a:t>給這個</a:t>
            </a:r>
            <a:r>
              <a:rPr kumimoji="1" lang="en-US" altLang="zh-CN" sz="2400" dirty="0">
                <a:solidFill>
                  <a:schemeClr val="tx1"/>
                </a:solidFill>
              </a:rPr>
              <a:t>process</a:t>
            </a:r>
            <a:r>
              <a:rPr kumimoji="1" lang="zh-CN" altLang="en-US" sz="2400" dirty="0">
                <a:solidFill>
                  <a:schemeClr val="tx1"/>
                </a:solidFill>
              </a:rPr>
              <a:t>，這時候分為二種情況</a:t>
            </a:r>
            <a:endParaRPr kumimoji="1" lang="en-US" altLang="zh-CN" sz="2400" dirty="0">
              <a:solidFill>
                <a:schemeClr val="tx1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tx1"/>
                </a:solidFill>
              </a:rPr>
              <a:t>這個</a:t>
            </a:r>
            <a:r>
              <a:rPr kumimoji="1" lang="en-US" altLang="zh-CN" sz="2400" dirty="0">
                <a:solidFill>
                  <a:schemeClr val="tx1"/>
                </a:solidFill>
              </a:rPr>
              <a:t>process</a:t>
            </a:r>
            <a:r>
              <a:rPr kumimoji="1" lang="zh-CN" altLang="en-US" sz="2400" dirty="0">
                <a:solidFill>
                  <a:schemeClr val="tx1"/>
                </a:solidFill>
              </a:rPr>
              <a:t>不理會</a:t>
            </a:r>
            <a:r>
              <a:rPr kumimoji="1" lang="en-US" altLang="zh-CN" sz="2400" dirty="0">
                <a:solidFill>
                  <a:schemeClr val="tx1"/>
                </a:solidFill>
              </a:rPr>
              <a:t>signal</a:t>
            </a:r>
            <a:r>
              <a:rPr kumimoji="1" lang="zh-CN" altLang="en-US" sz="2400" dirty="0">
                <a:solidFill>
                  <a:schemeClr val="tx1"/>
                </a:solidFill>
              </a:rPr>
              <a:t>，繼續讀檔案（</a:t>
            </a:r>
            <a:r>
              <a:rPr kumimoji="1" lang="en-US" altLang="zh-CN" sz="2400" dirty="0" err="1">
                <a:solidFill>
                  <a:schemeClr val="tx1"/>
                </a:solidFill>
              </a:rPr>
              <a:t>task_uninterruptable</a:t>
            </a:r>
            <a:r>
              <a:rPr kumimoji="1" lang="zh-CN" altLang="en-US" sz="2400" dirty="0">
                <a:solidFill>
                  <a:schemeClr val="tx1"/>
                </a:solidFill>
              </a:rPr>
              <a:t>）</a:t>
            </a:r>
            <a:endParaRPr kumimoji="1" lang="en-US" altLang="zh-CN" sz="2400" dirty="0">
              <a:solidFill>
                <a:schemeClr val="tx1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tx1"/>
                </a:solidFill>
              </a:rPr>
              <a:t>先處理</a:t>
            </a:r>
            <a:r>
              <a:rPr kumimoji="1" lang="en-US" altLang="zh-CN" sz="2400" dirty="0">
                <a:solidFill>
                  <a:schemeClr val="tx1"/>
                </a:solidFill>
              </a:rPr>
              <a:t>signal</a:t>
            </a:r>
            <a:r>
              <a:rPr kumimoji="1" lang="zh-CN" altLang="en-US" sz="2400" dirty="0">
                <a:solidFill>
                  <a:schemeClr val="tx1"/>
                </a:solidFill>
              </a:rPr>
              <a:t>，磁碟動作先取消，取消的檔案動作該如何做後續處理呢？（</a:t>
            </a:r>
            <a:r>
              <a:rPr kumimoji="1" lang="en-US" altLang="zh-CN" sz="2400" dirty="0" err="1">
                <a:solidFill>
                  <a:srgbClr val="C00000"/>
                </a:solidFill>
              </a:rPr>
              <a:t>task_interruptable</a:t>
            </a:r>
            <a:r>
              <a:rPr kumimoji="1" lang="zh-CN" altLang="en-US" sz="2400" dirty="0">
                <a:solidFill>
                  <a:schemeClr val="tx1"/>
                </a:solidFill>
              </a:rPr>
              <a:t>）</a:t>
            </a:r>
            <a:endParaRPr kumimoji="1" lang="en-US" altLang="zh-CN" sz="2400" dirty="0">
              <a:solidFill>
                <a:schemeClr val="tx1"/>
              </a:solidFill>
            </a:endParaRP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zh-CN" sz="2400" dirty="0">
                <a:solidFill>
                  <a:srgbClr val="C00000"/>
                </a:solidFill>
              </a:rPr>
              <a:t>OS</a:t>
            </a:r>
            <a:r>
              <a:rPr kumimoji="1" lang="zh-CN" altLang="en-US" sz="2400" dirty="0">
                <a:solidFill>
                  <a:srgbClr val="C00000"/>
                </a:solidFill>
              </a:rPr>
              <a:t>自動重新啟動該檔案動作</a:t>
            </a:r>
            <a:endParaRPr kumimoji="1" lang="en-US" altLang="zh-CN" sz="2400" dirty="0">
              <a:solidFill>
                <a:srgbClr val="C00000"/>
              </a:solidFill>
            </a:endParaRPr>
          </a:p>
          <a:p>
            <a:pPr marL="1371600" lvl="2" indent="-457200">
              <a:buFont typeface="+mj-lt"/>
              <a:buAutoNum type="arabicParenR"/>
            </a:pPr>
            <a:r>
              <a:rPr kumimoji="1" lang="zh-CN" altLang="en-US" sz="2400" dirty="0">
                <a:solidFill>
                  <a:srgbClr val="C00000"/>
                </a:solidFill>
              </a:rPr>
              <a:t>由使用者決定是否重新啟動</a:t>
            </a:r>
            <a:endParaRPr kumimoji="1" lang="en-US" altLang="zh-CN" sz="2400" dirty="0">
              <a:solidFill>
                <a:srgbClr val="C0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17842C4-7F84-DD44-A83D-5D2D7B000041}"/>
              </a:ext>
            </a:extLst>
          </p:cNvPr>
          <p:cNvSpPr/>
          <p:nvPr/>
        </p:nvSpPr>
        <p:spPr>
          <a:xfrm>
            <a:off x="611701" y="440267"/>
            <a:ext cx="5259377" cy="134322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TW" altLang="en-US" sz="2800" dirty="0"/>
              <a:t>何謂「自動啟動」</a:t>
            </a:r>
            <a:endParaRPr kumimoji="1" lang="en-US" altLang="zh-TW" sz="2800" dirty="0"/>
          </a:p>
          <a:p>
            <a:r>
              <a:rPr kumimoji="1" lang="zh-TW" altLang="en-US" sz="2800" dirty="0"/>
              <a:t>從</a:t>
            </a:r>
            <a:r>
              <a:rPr kumimoji="1" lang="en-US" altLang="zh-TW" sz="2800" dirty="0"/>
              <a:t>process</a:t>
            </a:r>
            <a:r>
              <a:rPr kumimoji="1" lang="zh-CN" altLang="en-US" sz="2800" dirty="0"/>
              <a:t>的生命流程來看</a:t>
            </a:r>
            <a:endParaRPr kumimoji="1" lang="zh-TW" altLang="en-US" sz="2800" dirty="0"/>
          </a:p>
        </p:txBody>
      </p:sp>
      <p:sp>
        <p:nvSpPr>
          <p:cNvPr id="9" name="直線圖說文字 1 8">
            <a:extLst>
              <a:ext uri="{FF2B5EF4-FFF2-40B4-BE49-F238E27FC236}">
                <a16:creationId xmlns:a16="http://schemas.microsoft.com/office/drawing/2014/main" id="{C257FFCF-59F8-6B4A-9590-FD02B1B06D6D}"/>
              </a:ext>
            </a:extLst>
          </p:cNvPr>
          <p:cNvSpPr/>
          <p:nvPr/>
        </p:nvSpPr>
        <p:spPr>
          <a:xfrm>
            <a:off x="3752193" y="5830323"/>
            <a:ext cx="2352216" cy="929931"/>
          </a:xfrm>
          <a:prstGeom prst="borderCallout1">
            <a:avLst>
              <a:gd name="adj1" fmla="val 18750"/>
              <a:gd name="adj2" fmla="val -8333"/>
              <a:gd name="adj3" fmla="val -34656"/>
              <a:gd name="adj4" fmla="val -19298"/>
            </a:avLst>
          </a:prstGeom>
          <a:ln w="38100">
            <a:solidFill>
              <a:schemeClr val="accent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自動重新啟動；或</a:t>
            </a:r>
            <a:endParaRPr kumimoji="1"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交由使用者決定是否重新啟動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DCD3655-02E6-6447-A168-30142B422801}"/>
              </a:ext>
            </a:extLst>
          </p:cNvPr>
          <p:cNvSpPr/>
          <p:nvPr/>
        </p:nvSpPr>
        <p:spPr>
          <a:xfrm>
            <a:off x="1954924" y="3935073"/>
            <a:ext cx="599090" cy="390985"/>
          </a:xfrm>
          <a:prstGeom prst="rect">
            <a:avLst/>
          </a:prstGeom>
          <a:solidFill>
            <a:srgbClr val="FFFFFF">
              <a:alpha val="72549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100" b="1" dirty="0"/>
              <a:t>ready Q</a:t>
            </a:r>
            <a:endParaRPr kumimoji="1" lang="zh-TW" altLang="en-US" sz="1100" b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9014EFA-417C-064A-8C8C-A2546EB889D4}"/>
              </a:ext>
            </a:extLst>
          </p:cNvPr>
          <p:cNvSpPr/>
          <p:nvPr/>
        </p:nvSpPr>
        <p:spPr>
          <a:xfrm>
            <a:off x="3519914" y="3999869"/>
            <a:ext cx="599090" cy="390985"/>
          </a:xfrm>
          <a:prstGeom prst="rect">
            <a:avLst/>
          </a:prstGeom>
          <a:solidFill>
            <a:srgbClr val="FFFFFF">
              <a:alpha val="72549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100" b="1" dirty="0"/>
              <a:t>CPU</a:t>
            </a:r>
            <a:endParaRPr kumimoji="1" lang="zh-TW" altLang="en-US" sz="1100" b="1" dirty="0"/>
          </a:p>
        </p:txBody>
      </p:sp>
      <p:sp>
        <p:nvSpPr>
          <p:cNvPr id="15" name="直線圖說文字 1 14">
            <a:extLst>
              <a:ext uri="{FF2B5EF4-FFF2-40B4-BE49-F238E27FC236}">
                <a16:creationId xmlns:a16="http://schemas.microsoft.com/office/drawing/2014/main" id="{BCFA50A4-4C57-FC4D-9820-10568207FA57}"/>
              </a:ext>
            </a:extLst>
          </p:cNvPr>
          <p:cNvSpPr/>
          <p:nvPr/>
        </p:nvSpPr>
        <p:spPr>
          <a:xfrm>
            <a:off x="72922" y="4411192"/>
            <a:ext cx="1882002" cy="977462"/>
          </a:xfrm>
          <a:prstGeom prst="borderCallout1">
            <a:avLst>
              <a:gd name="adj1" fmla="val 61354"/>
              <a:gd name="adj2" fmla="val 104924"/>
              <a:gd name="adj3" fmla="val 88184"/>
              <a:gd name="adj4" fmla="val 128472"/>
            </a:avLst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1200" dirty="0"/>
              <a:t>waiting queue</a:t>
            </a:r>
            <a:r>
              <a:rPr kumimoji="1" lang="zh-TW" altLang="en-US" sz="1200" dirty="0"/>
              <a:t>，等待某個事件（例如讀取檔案）發生</a:t>
            </a:r>
            <a:endParaRPr kumimoji="1" lang="en-US" altLang="zh-TW" sz="1200" dirty="0"/>
          </a:p>
          <a:p>
            <a:r>
              <a:rPr kumimoji="1" lang="zh-CN" altLang="en-US" sz="1200" dirty="0"/>
              <a:t>在</a:t>
            </a:r>
            <a:r>
              <a:rPr kumimoji="1" lang="en-US" altLang="zh-CN" sz="1200" dirty="0"/>
              <a:t>waiting queue</a:t>
            </a:r>
            <a:r>
              <a:rPr kumimoji="1" lang="zh-CN" altLang="en-US" sz="1200" dirty="0"/>
              <a:t>又分成二種情況</a:t>
            </a:r>
            <a:endParaRPr kumimoji="1" lang="zh-TW" altLang="en-US" sz="1200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4A6B9CED-90E2-1E4C-9F32-EADB86106CAC}"/>
              </a:ext>
            </a:extLst>
          </p:cNvPr>
          <p:cNvSpPr/>
          <p:nvPr/>
        </p:nvSpPr>
        <p:spPr>
          <a:xfrm>
            <a:off x="2453816" y="5019741"/>
            <a:ext cx="1103586" cy="1103586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7E5CC561-BA9A-1041-BC78-1D4CF7783759}"/>
              </a:ext>
            </a:extLst>
          </p:cNvPr>
          <p:cNvCxnSpPr/>
          <p:nvPr/>
        </p:nvCxnSpPr>
        <p:spPr>
          <a:xfrm>
            <a:off x="2554014" y="5517931"/>
            <a:ext cx="90178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5173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41BA2D-AFAA-704D-AC66-2C5E0268A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何謂自動啟動？  </a:t>
            </a:r>
            <a:r>
              <a:rPr kumimoji="1" lang="en-US" altLang="zh-TW" dirty="0"/>
              <a:t>--  </a:t>
            </a:r>
            <a:r>
              <a:rPr kumimoji="1" lang="zh-TW" altLang="en-US" dirty="0"/>
              <a:t>生活的例子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783923-E714-3648-B58F-5BECA31B3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3200" dirty="0" err="1"/>
              <a:t>shiwulo</a:t>
            </a:r>
            <a:r>
              <a:rPr kumimoji="1" lang="zh-TW" altLang="en-US" sz="3200" dirty="0"/>
              <a:t>（</a:t>
            </a:r>
            <a:r>
              <a:rPr kumimoji="1" lang="zh-TW" altLang="en-US" sz="3200" dirty="0">
                <a:solidFill>
                  <a:srgbClr val="C00000"/>
                </a:solidFill>
              </a:rPr>
              <a:t>應用程式</a:t>
            </a:r>
            <a:r>
              <a:rPr kumimoji="1" lang="zh-TW" altLang="en-US" sz="3200" dirty="0"/>
              <a:t>）</a:t>
            </a:r>
            <a:r>
              <a:rPr kumimoji="1" lang="zh-CN" altLang="en-US" sz="3200" dirty="0"/>
              <a:t>到大吃市買麵；老闆看到</a:t>
            </a:r>
            <a:r>
              <a:rPr kumimoji="1" lang="en-US" altLang="zh-CN" sz="3200" dirty="0"/>
              <a:t>Ron</a:t>
            </a:r>
            <a:r>
              <a:rPr kumimoji="1" lang="zh-CN" altLang="en-US" sz="3200" dirty="0"/>
              <a:t>博士（</a:t>
            </a:r>
            <a:r>
              <a:rPr kumimoji="1" lang="zh-CN" altLang="en-US" sz="3200" dirty="0">
                <a:solidFill>
                  <a:srgbClr val="C00000"/>
                </a:solidFill>
              </a:rPr>
              <a:t>該應用程式的插斷，即</a:t>
            </a:r>
            <a:r>
              <a:rPr kumimoji="1" lang="en-US" altLang="zh-CN" sz="3200" dirty="0">
                <a:solidFill>
                  <a:srgbClr val="C00000"/>
                </a:solidFill>
              </a:rPr>
              <a:t>signal</a:t>
            </a:r>
            <a:r>
              <a:rPr kumimoji="1" lang="zh-CN" altLang="en-US" sz="3200" dirty="0"/>
              <a:t>）來了，</a:t>
            </a:r>
            <a:r>
              <a:rPr kumimoji="1" lang="en-US" altLang="zh-CN" sz="3200" dirty="0"/>
              <a:t>Ron</a:t>
            </a:r>
            <a:r>
              <a:rPr kumimoji="1" lang="zh-CN" altLang="en-US" sz="3200" dirty="0"/>
              <a:t>博士想要立刻買飯，請問老闆要怎樣處理</a:t>
            </a:r>
            <a:endParaRPr kumimoji="1" lang="en-US" altLang="zh-CN" sz="3200" dirty="0"/>
          </a:p>
          <a:p>
            <a:pPr lvl="1">
              <a:lnSpc>
                <a:spcPct val="150000"/>
              </a:lnSpc>
            </a:pPr>
            <a:r>
              <a:rPr kumimoji="1" lang="zh-CN" altLang="en-US" sz="2800" dirty="0"/>
              <a:t>老闆（作業系統）堅持先做</a:t>
            </a:r>
            <a:r>
              <a:rPr kumimoji="1" lang="en-US" altLang="zh-CN" sz="2800" dirty="0" err="1"/>
              <a:t>shiwulo</a:t>
            </a:r>
            <a:r>
              <a:rPr kumimoji="1" lang="zh-CN" altLang="en-US" sz="2800" dirty="0"/>
              <a:t>的麵（</a:t>
            </a:r>
            <a:r>
              <a:rPr kumimoji="1" lang="zh-CN" altLang="en-US" sz="2800" dirty="0">
                <a:solidFill>
                  <a:srgbClr val="C00000"/>
                </a:solidFill>
              </a:rPr>
              <a:t>不可中斷</a:t>
            </a:r>
            <a:r>
              <a:rPr kumimoji="1" lang="zh-CN" altLang="en-US" sz="2800" dirty="0"/>
              <a:t>）</a:t>
            </a:r>
            <a:endParaRPr kumimoji="1" lang="en-US" altLang="zh-CN" sz="2800" dirty="0"/>
          </a:p>
          <a:p>
            <a:pPr lvl="1">
              <a:lnSpc>
                <a:spcPct val="150000"/>
              </a:lnSpc>
            </a:pPr>
            <a:r>
              <a:rPr kumimoji="1" lang="zh-CN" altLang="en-US" sz="2800" dirty="0"/>
              <a:t>老闆放棄做到一半的麵（</a:t>
            </a:r>
            <a:r>
              <a:rPr kumimoji="1" lang="en-US" altLang="zh-CN" sz="2800" dirty="0" err="1"/>
              <a:t>shiwulo</a:t>
            </a:r>
            <a:r>
              <a:rPr kumimoji="1" lang="zh-CN" altLang="en-US" sz="2800" dirty="0"/>
              <a:t>的麵），先做</a:t>
            </a:r>
            <a:r>
              <a:rPr kumimoji="1" lang="en-US" altLang="zh-CN" sz="2800" dirty="0"/>
              <a:t>Ron</a:t>
            </a:r>
            <a:r>
              <a:rPr kumimoji="1" lang="zh-CN" altLang="en-US" sz="2800" dirty="0"/>
              <a:t>博士的麵（</a:t>
            </a:r>
            <a:r>
              <a:rPr kumimoji="1" lang="zh-CN" altLang="en-US" sz="2800" dirty="0">
                <a:solidFill>
                  <a:srgbClr val="C00000"/>
                </a:solidFill>
              </a:rPr>
              <a:t>可中斷</a:t>
            </a:r>
            <a:r>
              <a:rPr kumimoji="1" lang="zh-CN" altLang="en-US" sz="2800" dirty="0"/>
              <a:t>）</a:t>
            </a:r>
            <a:endParaRPr kumimoji="1" lang="en-US" altLang="zh-CN" sz="2800" dirty="0"/>
          </a:p>
          <a:p>
            <a:pPr lvl="2">
              <a:lnSpc>
                <a:spcPct val="150000"/>
              </a:lnSpc>
            </a:pPr>
            <a:r>
              <a:rPr kumimoji="1" lang="zh-TW" altLang="en-US" sz="2400" dirty="0"/>
              <a:t>麵做好以後有二種情況</a:t>
            </a:r>
            <a:endParaRPr kumimoji="1" lang="en-US" altLang="zh-TW" sz="2400" dirty="0"/>
          </a:p>
          <a:p>
            <a:pPr lvl="2">
              <a:lnSpc>
                <a:spcPct val="150000"/>
              </a:lnSpc>
            </a:pPr>
            <a:r>
              <a:rPr kumimoji="1" lang="zh-TW" altLang="en-US" sz="2400" dirty="0"/>
              <a:t>老闆自己重新開始煮麵（</a:t>
            </a:r>
            <a:r>
              <a:rPr kumimoji="1" lang="en-US" altLang="zh-TW" sz="2400" dirty="0" err="1"/>
              <a:t>shiwulo</a:t>
            </a:r>
            <a:r>
              <a:rPr kumimoji="1" lang="zh-CN" altLang="en-US" sz="2400" dirty="0"/>
              <a:t>的麵，</a:t>
            </a:r>
            <a:r>
              <a:rPr kumimoji="1" lang="zh-CN" altLang="en-US" sz="2400" dirty="0">
                <a:solidFill>
                  <a:srgbClr val="C00000"/>
                </a:solidFill>
              </a:rPr>
              <a:t>自動重做</a:t>
            </a:r>
            <a:r>
              <a:rPr kumimoji="1" lang="zh-TW" altLang="en-US" sz="2400" dirty="0"/>
              <a:t>）</a:t>
            </a:r>
            <a:endParaRPr kumimoji="1" lang="en-US" altLang="zh-TW" sz="2400" dirty="0"/>
          </a:p>
          <a:p>
            <a:pPr lvl="2">
              <a:lnSpc>
                <a:spcPct val="150000"/>
              </a:lnSpc>
            </a:pPr>
            <a:r>
              <a:rPr kumimoji="1" lang="zh-TW" altLang="en-US" sz="2400" dirty="0"/>
              <a:t>老闆問</a:t>
            </a:r>
            <a:r>
              <a:rPr kumimoji="1" lang="en-US" altLang="zh-TW" sz="2400" dirty="0" err="1"/>
              <a:t>Shiwulo</a:t>
            </a:r>
            <a:r>
              <a:rPr kumimoji="1" lang="zh-CN" altLang="en-US" sz="2400" dirty="0"/>
              <a:t>要不要重新煮麵（因為</a:t>
            </a:r>
            <a:r>
              <a:rPr kumimoji="1" lang="en-US" altLang="zh-CN" sz="2400" dirty="0" err="1"/>
              <a:t>shiwulo</a:t>
            </a:r>
            <a:r>
              <a:rPr kumimoji="1" lang="zh-CN" altLang="en-US" sz="2400" dirty="0"/>
              <a:t>可能放棄了，不買麵了）（</a:t>
            </a:r>
            <a:r>
              <a:rPr kumimoji="1" lang="zh-CN" altLang="en-US" sz="2400" dirty="0">
                <a:solidFill>
                  <a:srgbClr val="C00000"/>
                </a:solidFill>
              </a:rPr>
              <a:t>由使用者決定是否重做</a:t>
            </a:r>
            <a:r>
              <a:rPr kumimoji="1" lang="zh-CN" altLang="en-US" sz="2400" dirty="0"/>
              <a:t>）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629592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897760" cy="1325563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kumimoji="1" lang="zh-TW" altLang="en-US" dirty="0"/>
              <a:t>何謂自動啟動？</a:t>
            </a:r>
            <a:br>
              <a:rPr kumimoji="1" lang="en-US" altLang="zh-TW" dirty="0"/>
            </a:br>
            <a:r>
              <a:rPr kumimoji="1" lang="en-US" altLang="zh-TW" dirty="0"/>
              <a:t>	</a:t>
            </a:r>
            <a:r>
              <a:rPr kumimoji="1" lang="zh-TW" altLang="en-US" dirty="0"/>
              <a:t>時序圖</a:t>
            </a:r>
          </a:p>
        </p:txBody>
      </p:sp>
      <p:cxnSp>
        <p:nvCxnSpPr>
          <p:cNvPr id="5" name="直線接點 4"/>
          <p:cNvCxnSpPr/>
          <p:nvPr/>
        </p:nvCxnSpPr>
        <p:spPr>
          <a:xfrm>
            <a:off x="1524000" y="3717032"/>
            <a:ext cx="8892480" cy="0"/>
          </a:xfrm>
          <a:prstGeom prst="line">
            <a:avLst/>
          </a:prstGeom>
          <a:ln>
            <a:headEnd type="none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9336361" y="3717032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i="1" dirty="0">
                <a:latin typeface="Times"/>
                <a:cs typeface="Times"/>
              </a:rPr>
              <a:t>time</a:t>
            </a:r>
            <a:endParaRPr kumimoji="1" lang="zh-TW" altLang="en-US" i="1" dirty="0">
              <a:latin typeface="Times"/>
              <a:cs typeface="Times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9744632" y="42325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 land</a:t>
            </a:r>
            <a:endParaRPr kumimoji="1" lang="zh-TW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9744632" y="622801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kernel land</a:t>
            </a:r>
            <a:endParaRPr kumimoji="1" lang="zh-TW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" name="直線箭頭接點 10"/>
          <p:cNvCxnSpPr/>
          <p:nvPr/>
        </p:nvCxnSpPr>
        <p:spPr>
          <a:xfrm>
            <a:off x="2639616" y="2492896"/>
            <a:ext cx="0" cy="2736304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737099" y="2432552"/>
            <a:ext cx="18444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(1)</a:t>
            </a:r>
            <a:r>
              <a:rPr kumimoji="1" lang="zh-TW" altLang="en-US" dirty="0"/>
              <a:t>向作業系統註冊「發生</a:t>
            </a:r>
            <a:r>
              <a:rPr kumimoji="1" lang="en-US" altLang="zh-TW" dirty="0"/>
              <a:t>alarm</a:t>
            </a:r>
            <a:r>
              <a:rPr kumimoji="1" lang="zh-TW" altLang="en-US" dirty="0"/>
              <a:t>」時請呼叫</a:t>
            </a:r>
            <a:r>
              <a:rPr kumimoji="1" lang="en-US" altLang="zh-TW" dirty="0" err="1"/>
              <a:t>my_sig_handler</a:t>
            </a:r>
            <a:endParaRPr kumimoji="1"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6816081" y="908720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latin typeface="Consolas"/>
                <a:cs typeface="Consolas"/>
              </a:rPr>
              <a:t>my_sig_handler</a:t>
            </a:r>
            <a:endParaRPr kumimoji="1" lang="zh-TW" altLang="en-US" dirty="0">
              <a:latin typeface="Consolas"/>
              <a:cs typeface="Consolas"/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/>
          </p:nvPr>
        </p:nvGraphicFramePr>
        <p:xfrm>
          <a:off x="3287688" y="5157192"/>
          <a:ext cx="2448272" cy="155448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6652">
                <a:tc>
                  <a:txBody>
                    <a:bodyPr/>
                    <a:lstStyle/>
                    <a:p>
                      <a:r>
                        <a:rPr lang="en-US" altLang="zh-TW" sz="1100" dirty="0"/>
                        <a:t>event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100" dirty="0" err="1"/>
                        <a:t>func</a:t>
                      </a:r>
                      <a:endParaRPr lang="zh-TW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652">
                <a:tc>
                  <a:txBody>
                    <a:bodyPr/>
                    <a:lstStyle/>
                    <a:p>
                      <a:r>
                        <a:rPr lang="en-US" altLang="zh-TW" sz="1100" dirty="0"/>
                        <a:t>div by 0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100" dirty="0"/>
                        <a:t>default</a:t>
                      </a:r>
                      <a:endParaRPr lang="zh-TW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652">
                <a:tc>
                  <a:txBody>
                    <a:bodyPr/>
                    <a:lstStyle/>
                    <a:p>
                      <a:r>
                        <a:rPr lang="en-US" altLang="zh-TW" sz="1100" dirty="0" err="1"/>
                        <a:t>seg</a:t>
                      </a:r>
                      <a:r>
                        <a:rPr lang="en-US" altLang="zh-TW" sz="1100" dirty="0"/>
                        <a:t>. fault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100" dirty="0"/>
                        <a:t>default</a:t>
                      </a:r>
                      <a:endParaRPr lang="zh-TW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652">
                <a:tc>
                  <a:txBody>
                    <a:bodyPr/>
                    <a:lstStyle/>
                    <a:p>
                      <a:r>
                        <a:rPr lang="en-US" altLang="zh-TW" sz="1100" dirty="0"/>
                        <a:t>alarm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100" dirty="0" err="1"/>
                        <a:t>my_sig_handler</a:t>
                      </a:r>
                      <a:endParaRPr lang="zh-TW" altLang="en-US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652">
                <a:tc>
                  <a:txBody>
                    <a:bodyPr/>
                    <a:lstStyle/>
                    <a:p>
                      <a:r>
                        <a:rPr lang="en-US" altLang="zh-TW" sz="1100" dirty="0" err="1"/>
                        <a:t>ctr+c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100" dirty="0"/>
                        <a:t>terminate</a:t>
                      </a:r>
                      <a:endParaRPr lang="zh-TW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652">
                <a:tc>
                  <a:txBody>
                    <a:bodyPr/>
                    <a:lstStyle/>
                    <a:p>
                      <a:r>
                        <a:rPr lang="en-US" altLang="zh-TW" sz="1100" dirty="0" err="1"/>
                        <a:t>ctr</a:t>
                      </a:r>
                      <a:r>
                        <a:rPr lang="en-US" altLang="zh-TW" sz="1100" dirty="0"/>
                        <a:t>+/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100" dirty="0"/>
                        <a:t>terminate</a:t>
                      </a:r>
                      <a:endParaRPr lang="zh-TW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6" name="直線箭頭接點 15"/>
          <p:cNvCxnSpPr/>
          <p:nvPr/>
        </p:nvCxnSpPr>
        <p:spPr>
          <a:xfrm flipV="1">
            <a:off x="2999656" y="2492896"/>
            <a:ext cx="0" cy="2736304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直線箭頭接點 19"/>
          <p:cNvCxnSpPr/>
          <p:nvPr/>
        </p:nvCxnSpPr>
        <p:spPr>
          <a:xfrm>
            <a:off x="2999656" y="2564904"/>
            <a:ext cx="3816424" cy="0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直線箭頭接點 24"/>
          <p:cNvCxnSpPr/>
          <p:nvPr/>
        </p:nvCxnSpPr>
        <p:spPr>
          <a:xfrm>
            <a:off x="6816080" y="2564904"/>
            <a:ext cx="0" cy="3744416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閃電 26"/>
          <p:cNvSpPr/>
          <p:nvPr/>
        </p:nvSpPr>
        <p:spPr>
          <a:xfrm rot="20700584">
            <a:off x="6333524" y="6118803"/>
            <a:ext cx="864096" cy="83671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8" name="直線箭頭接點 27"/>
          <p:cNvCxnSpPr/>
          <p:nvPr/>
        </p:nvCxnSpPr>
        <p:spPr>
          <a:xfrm flipV="1">
            <a:off x="7032104" y="1412776"/>
            <a:ext cx="0" cy="4896544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直線箭頭接點 31"/>
          <p:cNvCxnSpPr/>
          <p:nvPr/>
        </p:nvCxnSpPr>
        <p:spPr>
          <a:xfrm>
            <a:off x="7896200" y="1412776"/>
            <a:ext cx="0" cy="3744416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直線箭頭接點 33"/>
          <p:cNvCxnSpPr/>
          <p:nvPr/>
        </p:nvCxnSpPr>
        <p:spPr>
          <a:xfrm>
            <a:off x="7104112" y="1412776"/>
            <a:ext cx="720080" cy="0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直線箭頭接點 35"/>
          <p:cNvCxnSpPr/>
          <p:nvPr/>
        </p:nvCxnSpPr>
        <p:spPr>
          <a:xfrm>
            <a:off x="7968208" y="5157192"/>
            <a:ext cx="720080" cy="0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直線箭頭接點 36"/>
          <p:cNvCxnSpPr/>
          <p:nvPr/>
        </p:nvCxnSpPr>
        <p:spPr>
          <a:xfrm flipV="1">
            <a:off x="8688288" y="2564904"/>
            <a:ext cx="0" cy="2520280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直線箭頭接點 38"/>
          <p:cNvCxnSpPr/>
          <p:nvPr/>
        </p:nvCxnSpPr>
        <p:spPr>
          <a:xfrm>
            <a:off x="8759788" y="2564904"/>
            <a:ext cx="1656692" cy="0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3005676" y="2641014"/>
            <a:ext cx="1432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(2)</a:t>
            </a:r>
            <a:r>
              <a:rPr kumimoji="1" lang="zh-TW" altLang="en-US" dirty="0"/>
              <a:t>註冊完畢，程式繼續執行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7264604" y="5521146"/>
            <a:ext cx="2503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(3)</a:t>
            </a:r>
            <a:r>
              <a:rPr kumimoji="1" lang="zh-TW" altLang="en-US" dirty="0"/>
              <a:t>事件發生了，「並且程式執行於</a:t>
            </a:r>
            <a:r>
              <a:rPr kumimoji="1" lang="en-US" altLang="zh-TW" dirty="0"/>
              <a:t>user land</a:t>
            </a:r>
            <a:r>
              <a:rPr kumimoji="1" lang="zh-TW" altLang="en-US" dirty="0"/>
              <a:t>」依照之前所註冊的函數，執行該函數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6816080" y="421670"/>
            <a:ext cx="1633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(4)</a:t>
            </a:r>
            <a:r>
              <a:rPr kumimoji="1" lang="zh-TW" altLang="en-US" dirty="0"/>
              <a:t>執行該函數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8733420" y="4337228"/>
            <a:ext cx="1633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(5)</a:t>
            </a:r>
            <a:r>
              <a:rPr kumimoji="1" lang="zh-TW" altLang="en-US" dirty="0"/>
              <a:t>執行完成，回到作業系統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8951687" y="2638653"/>
            <a:ext cx="1633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(6)</a:t>
            </a:r>
            <a:r>
              <a:rPr kumimoji="1" lang="zh-TW" altLang="en-US" dirty="0"/>
              <a:t>行程繼續執行</a:t>
            </a:r>
          </a:p>
        </p:txBody>
      </p:sp>
    </p:spTree>
    <p:extLst>
      <p:ext uri="{BB962C8B-B14F-4D97-AF65-F5344CB8AC3E}">
        <p14:creationId xmlns:p14="http://schemas.microsoft.com/office/powerpoint/2010/main" val="335395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1524000" y="3717032"/>
            <a:ext cx="8892480" cy="0"/>
          </a:xfrm>
          <a:prstGeom prst="line">
            <a:avLst/>
          </a:prstGeom>
          <a:ln>
            <a:headEnd type="none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9336361" y="3717032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i="1" dirty="0">
                <a:latin typeface="Times"/>
                <a:cs typeface="Times"/>
              </a:rPr>
              <a:t>time</a:t>
            </a:r>
            <a:endParaRPr kumimoji="1" lang="zh-TW" altLang="en-US" i="1" dirty="0">
              <a:latin typeface="Times"/>
              <a:cs typeface="Times"/>
            </a:endParaRPr>
          </a:p>
        </p:txBody>
      </p:sp>
      <p:cxnSp>
        <p:nvCxnSpPr>
          <p:cNvPr id="11" name="直線箭頭接點 10"/>
          <p:cNvCxnSpPr/>
          <p:nvPr/>
        </p:nvCxnSpPr>
        <p:spPr>
          <a:xfrm>
            <a:off x="2639616" y="2492896"/>
            <a:ext cx="0" cy="2736304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7928651" y="646370"/>
            <a:ext cx="1999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>
                <a:latin typeface="Consolas"/>
                <a:cs typeface="Consolas"/>
              </a:rPr>
              <a:t>(3)</a:t>
            </a:r>
            <a:r>
              <a:rPr kumimoji="1" lang="zh-TW" altLang="en-US" dirty="0">
                <a:latin typeface="Consolas"/>
                <a:cs typeface="Consolas"/>
              </a:rPr>
              <a:t>在</a:t>
            </a:r>
            <a:r>
              <a:rPr kumimoji="1" lang="en-US" altLang="zh-TW" dirty="0">
                <a:latin typeface="Consolas"/>
                <a:cs typeface="Consolas"/>
              </a:rPr>
              <a:t>(1)</a:t>
            </a:r>
            <a:r>
              <a:rPr kumimoji="1" lang="zh-TW" altLang="en-US" dirty="0">
                <a:latin typeface="Consolas"/>
                <a:cs typeface="Consolas"/>
              </a:rPr>
              <a:t>還未完成的情況下，先執行</a:t>
            </a:r>
            <a:r>
              <a:rPr kumimoji="1" lang="en-US" altLang="zh-TW" dirty="0">
                <a:latin typeface="Consolas"/>
                <a:cs typeface="Consolas"/>
              </a:rPr>
              <a:t>signal</a:t>
            </a:r>
            <a:endParaRPr kumimoji="1" lang="zh-TW" altLang="en-US" dirty="0">
              <a:latin typeface="Consolas"/>
              <a:cs typeface="Consolas"/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/>
          </p:nvPr>
        </p:nvGraphicFramePr>
        <p:xfrm>
          <a:off x="3287688" y="5157192"/>
          <a:ext cx="2448272" cy="155448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6652">
                <a:tc>
                  <a:txBody>
                    <a:bodyPr/>
                    <a:lstStyle/>
                    <a:p>
                      <a:r>
                        <a:rPr lang="en-US" altLang="zh-TW" sz="1100" dirty="0"/>
                        <a:t>event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100" dirty="0" err="1"/>
                        <a:t>func</a:t>
                      </a:r>
                      <a:endParaRPr lang="zh-TW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652">
                <a:tc>
                  <a:txBody>
                    <a:bodyPr/>
                    <a:lstStyle/>
                    <a:p>
                      <a:r>
                        <a:rPr lang="en-US" altLang="zh-TW" sz="1100" dirty="0"/>
                        <a:t>div by 0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100" dirty="0"/>
                        <a:t>default</a:t>
                      </a:r>
                      <a:endParaRPr lang="zh-TW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652">
                <a:tc>
                  <a:txBody>
                    <a:bodyPr/>
                    <a:lstStyle/>
                    <a:p>
                      <a:r>
                        <a:rPr lang="en-US" altLang="zh-TW" sz="1100" dirty="0" err="1"/>
                        <a:t>seg</a:t>
                      </a:r>
                      <a:r>
                        <a:rPr lang="en-US" altLang="zh-TW" sz="1100" dirty="0"/>
                        <a:t>. fault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100" dirty="0"/>
                        <a:t>default</a:t>
                      </a:r>
                      <a:endParaRPr lang="zh-TW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652">
                <a:tc>
                  <a:txBody>
                    <a:bodyPr/>
                    <a:lstStyle/>
                    <a:p>
                      <a:r>
                        <a:rPr lang="en-US" altLang="zh-TW" sz="1100" dirty="0"/>
                        <a:t>alarm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100" dirty="0" err="1"/>
                        <a:t>my_sig_handler</a:t>
                      </a:r>
                      <a:endParaRPr lang="zh-TW" altLang="en-US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652">
                <a:tc>
                  <a:txBody>
                    <a:bodyPr/>
                    <a:lstStyle/>
                    <a:p>
                      <a:r>
                        <a:rPr lang="en-US" altLang="zh-TW" sz="1100" dirty="0" err="1"/>
                        <a:t>ctr+c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100" dirty="0"/>
                        <a:t>terminate</a:t>
                      </a:r>
                      <a:endParaRPr lang="zh-TW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652">
                <a:tc>
                  <a:txBody>
                    <a:bodyPr/>
                    <a:lstStyle/>
                    <a:p>
                      <a:r>
                        <a:rPr lang="en-US" altLang="zh-TW" sz="1100" dirty="0" err="1"/>
                        <a:t>ctr</a:t>
                      </a:r>
                      <a:r>
                        <a:rPr lang="en-US" altLang="zh-TW" sz="1100" dirty="0"/>
                        <a:t>+/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100" dirty="0"/>
                        <a:t>terminate</a:t>
                      </a:r>
                      <a:endParaRPr lang="zh-TW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6" name="直線箭頭接點 15"/>
          <p:cNvCxnSpPr/>
          <p:nvPr/>
        </p:nvCxnSpPr>
        <p:spPr>
          <a:xfrm flipV="1">
            <a:off x="2999656" y="2492896"/>
            <a:ext cx="0" cy="2736304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直線箭頭接點 19"/>
          <p:cNvCxnSpPr/>
          <p:nvPr/>
        </p:nvCxnSpPr>
        <p:spPr>
          <a:xfrm>
            <a:off x="2999656" y="2564904"/>
            <a:ext cx="3240360" cy="0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直線箭頭接點 24"/>
          <p:cNvCxnSpPr/>
          <p:nvPr/>
        </p:nvCxnSpPr>
        <p:spPr>
          <a:xfrm>
            <a:off x="6218128" y="2611934"/>
            <a:ext cx="0" cy="3744416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閃電 26"/>
          <p:cNvSpPr/>
          <p:nvPr/>
        </p:nvSpPr>
        <p:spPr>
          <a:xfrm rot="20700584">
            <a:off x="6661121" y="6076601"/>
            <a:ext cx="864096" cy="83671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4" name="直線箭頭接點 33"/>
          <p:cNvCxnSpPr/>
          <p:nvPr/>
        </p:nvCxnSpPr>
        <p:spPr>
          <a:xfrm>
            <a:off x="6240016" y="6356350"/>
            <a:ext cx="1728192" cy="0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直線箭頭接點 35"/>
          <p:cNvCxnSpPr/>
          <p:nvPr/>
        </p:nvCxnSpPr>
        <p:spPr>
          <a:xfrm>
            <a:off x="8773668" y="1574157"/>
            <a:ext cx="42381" cy="4663155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直線箭頭接點 36"/>
          <p:cNvCxnSpPr/>
          <p:nvPr/>
        </p:nvCxnSpPr>
        <p:spPr>
          <a:xfrm flipV="1">
            <a:off x="7968208" y="1574157"/>
            <a:ext cx="0" cy="4782193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直線箭頭接點 38"/>
          <p:cNvCxnSpPr/>
          <p:nvPr/>
        </p:nvCxnSpPr>
        <p:spPr>
          <a:xfrm flipV="1">
            <a:off x="7968208" y="1574157"/>
            <a:ext cx="847841" cy="17221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5134170" y="2119648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C00000"/>
                </a:solidFill>
              </a:rPr>
              <a:t>(1)</a:t>
            </a:r>
            <a:r>
              <a:rPr kumimoji="1" lang="zh-TW" altLang="en-US" dirty="0">
                <a:solidFill>
                  <a:srgbClr val="C00000"/>
                </a:solidFill>
              </a:rPr>
              <a:t>讀取磁碟上的檔案</a:t>
            </a:r>
          </a:p>
        </p:txBody>
      </p:sp>
      <p:sp>
        <p:nvSpPr>
          <p:cNvPr id="33" name="文字方塊 32"/>
          <p:cNvSpPr txBox="1"/>
          <p:nvPr/>
        </p:nvSpPr>
        <p:spPr>
          <a:xfrm>
            <a:off x="6218128" y="5001443"/>
            <a:ext cx="1750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(2)</a:t>
            </a:r>
            <a:r>
              <a:rPr kumimoji="1" lang="zh-TW" altLang="en-US" dirty="0"/>
              <a:t>讀取到一半發生</a:t>
            </a:r>
            <a:r>
              <a:rPr kumimoji="1" lang="en-US" altLang="zh-TW" dirty="0"/>
              <a:t>signal</a:t>
            </a:r>
            <a:r>
              <a:rPr kumimoji="1" lang="zh-TW" altLang="en-US" dirty="0"/>
              <a:t>，造成</a:t>
            </a:r>
            <a:r>
              <a:rPr kumimoji="1" lang="en-US" altLang="zh-TW" dirty="0"/>
              <a:t>(1)</a:t>
            </a:r>
            <a:r>
              <a:rPr kumimoji="1" lang="zh-TW" altLang="en-US" dirty="0"/>
              <a:t>無法完成</a:t>
            </a:r>
            <a:endParaRPr kumimoji="1" lang="en-US" altLang="zh-TW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8954431" y="5001443"/>
            <a:ext cx="1999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Consolas"/>
                <a:cs typeface="Consolas"/>
              </a:rPr>
              <a:t>(4)</a:t>
            </a:r>
            <a:r>
              <a:rPr kumimoji="1" lang="zh-TW" altLang="en-US" dirty="0">
                <a:latin typeface="Consolas"/>
                <a:cs typeface="Consolas"/>
              </a:rPr>
              <a:t>終於將</a:t>
            </a:r>
            <a:r>
              <a:rPr kumimoji="1" lang="en-US" altLang="zh-TW" dirty="0">
                <a:latin typeface="Consolas"/>
                <a:cs typeface="Consolas"/>
              </a:rPr>
              <a:t>signal</a:t>
            </a:r>
            <a:r>
              <a:rPr kumimoji="1" lang="zh-TW" altLang="en-US" dirty="0">
                <a:latin typeface="Consolas"/>
                <a:cs typeface="Consolas"/>
              </a:rPr>
              <a:t>完成了，但造成</a:t>
            </a:r>
            <a:r>
              <a:rPr kumimoji="1" lang="en-US" altLang="zh-TW" dirty="0">
                <a:latin typeface="Consolas"/>
                <a:cs typeface="Consolas"/>
              </a:rPr>
              <a:t>(1)</a:t>
            </a:r>
            <a:r>
              <a:rPr kumimoji="1" lang="zh-TW" altLang="en-US" dirty="0">
                <a:latin typeface="Consolas"/>
                <a:cs typeface="Consolas"/>
              </a:rPr>
              <a:t>無法完成</a:t>
            </a:r>
            <a:endParaRPr kumimoji="1" lang="en-US" altLang="zh-TW" dirty="0">
              <a:latin typeface="Consolas"/>
              <a:cs typeface="Consolas"/>
            </a:endParaRPr>
          </a:p>
          <a:p>
            <a:r>
              <a:rPr kumimoji="1" lang="zh-TW" altLang="en-US" dirty="0">
                <a:latin typeface="Consolas"/>
                <a:cs typeface="Consolas"/>
              </a:rPr>
              <a:t>「怎麼辦？」</a:t>
            </a:r>
          </a:p>
        </p:txBody>
      </p:sp>
      <p:sp>
        <p:nvSpPr>
          <p:cNvPr id="38" name="文字方塊 37"/>
          <p:cNvSpPr txBox="1"/>
          <p:nvPr/>
        </p:nvSpPr>
        <p:spPr>
          <a:xfrm>
            <a:off x="9744632" y="42325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 land</a:t>
            </a:r>
            <a:endParaRPr kumimoji="1" lang="zh-TW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9744632" y="622801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kernel land</a:t>
            </a:r>
            <a:endParaRPr kumimoji="1" lang="zh-TW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標題 1">
            <a:extLst>
              <a:ext uri="{FF2B5EF4-FFF2-40B4-BE49-F238E27FC236}">
                <a16:creationId xmlns:a16="http://schemas.microsoft.com/office/drawing/2014/main" id="{54FEE064-902A-7640-B6C7-51188E66855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4897760" cy="1325563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TW" altLang="en-US"/>
              <a:t>何謂自動啟動？</a:t>
            </a:r>
            <a:br>
              <a:rPr kumimoji="1" lang="en-US" altLang="zh-TW"/>
            </a:br>
            <a:r>
              <a:rPr kumimoji="1" lang="en-US" altLang="zh-TW"/>
              <a:t>	</a:t>
            </a:r>
            <a:r>
              <a:rPr kumimoji="1" lang="zh-TW" altLang="en-US"/>
              <a:t>時序圖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49979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如果</a:t>
            </a:r>
            <a:r>
              <a:rPr kumimoji="1" lang="en-US" altLang="zh-TW" dirty="0"/>
              <a:t>system call</a:t>
            </a:r>
            <a:r>
              <a:rPr kumimoji="1" lang="zh-TW" altLang="en-US" dirty="0"/>
              <a:t>被</a:t>
            </a:r>
            <a:r>
              <a:rPr kumimoji="1" lang="en-US" altLang="zh-TW" dirty="0"/>
              <a:t>signal</a:t>
            </a:r>
            <a:r>
              <a:rPr kumimoji="1" lang="zh-TW" altLang="en-US" dirty="0"/>
              <a:t>中斷</a:t>
            </a:r>
            <a:br>
              <a:rPr kumimoji="1" lang="en-US" altLang="zh-TW" dirty="0"/>
            </a:br>
            <a:r>
              <a:rPr kumimoji="1" lang="zh-TW" altLang="en-US" dirty="0"/>
              <a:t>該如何處理（</a:t>
            </a:r>
            <a:r>
              <a:rPr kumimoji="1" lang="en-US" altLang="zh-TW" b="1" dirty="0">
                <a:solidFill>
                  <a:srgbClr val="FF0000"/>
                </a:solidFill>
              </a:rPr>
              <a:t>Linux</a:t>
            </a:r>
            <a:r>
              <a:rPr kumimoji="1" lang="zh-TW" altLang="en-US" dirty="0"/>
              <a:t>）</a:t>
            </a:r>
            <a:r>
              <a:rPr kumimoji="1" lang="en-US" altLang="zh-TW" dirty="0"/>
              <a:t>?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3200" dirty="0"/>
              <a:t>大部分的</a:t>
            </a:r>
            <a:r>
              <a:rPr kumimoji="1" lang="en-US" altLang="zh-TW" sz="3200" dirty="0"/>
              <a:t>system call</a:t>
            </a:r>
            <a:r>
              <a:rPr kumimoji="1" lang="zh-TW" altLang="en-US" sz="3200" dirty="0"/>
              <a:t>都會被自動「重新啟動」</a:t>
            </a:r>
            <a:endParaRPr kumimoji="1" lang="en-US" altLang="zh-TW" sz="3200" dirty="0"/>
          </a:p>
          <a:p>
            <a:pPr>
              <a:lnSpc>
                <a:spcPct val="150000"/>
              </a:lnSpc>
            </a:pPr>
            <a:r>
              <a:rPr kumimoji="1" lang="zh-TW" altLang="en-US" sz="3200" dirty="0"/>
              <a:t>少部分不會，請參考</a:t>
            </a:r>
            <a:r>
              <a:rPr kumimoji="1" lang="en-US" altLang="zh-TW" sz="3200" dirty="0"/>
              <a:t> man 7 signal</a:t>
            </a:r>
            <a:r>
              <a:rPr kumimoji="1" lang="zh-TW" altLang="en-US" sz="3200" dirty="0"/>
              <a:t>，此時失敗的</a:t>
            </a:r>
            <a:r>
              <a:rPr kumimoji="1" lang="en-US" altLang="zh-TW" sz="3200" dirty="0"/>
              <a:t>system call</a:t>
            </a:r>
            <a:r>
              <a:rPr kumimoji="1" lang="zh-TW" altLang="en-US" sz="3200" dirty="0"/>
              <a:t>會回傳錯誤，且錯誤代碼為</a:t>
            </a:r>
            <a:r>
              <a:rPr kumimoji="1" lang="en-US" altLang="zh-TW" sz="3200" dirty="0"/>
              <a:t>EINTR</a:t>
            </a:r>
            <a:r>
              <a:rPr kumimoji="1" lang="zh-TW" altLang="en-US" sz="3200" dirty="0"/>
              <a:t>（</a:t>
            </a:r>
            <a:r>
              <a:rPr kumimoji="1" lang="en-US" altLang="zh-TW" sz="3200" dirty="0" err="1"/>
              <a:t>errno</a:t>
            </a:r>
            <a:r>
              <a:rPr kumimoji="1" lang="zh-TW" altLang="en-US" sz="3200" dirty="0"/>
              <a:t>）</a:t>
            </a:r>
            <a:endParaRPr kumimoji="1" lang="en-US" altLang="zh-TW" sz="3200" dirty="0"/>
          </a:p>
        </p:txBody>
      </p:sp>
    </p:spTree>
    <p:extLst>
      <p:ext uri="{BB962C8B-B14F-4D97-AF65-F5344CB8AC3E}">
        <p14:creationId xmlns:p14="http://schemas.microsoft.com/office/powerpoint/2010/main" val="393809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建立</a:t>
            </a:r>
            <a:r>
              <a:rPr kumimoji="1" lang="en-US" altLang="zh-TW" dirty="0"/>
              <a:t>signal</a:t>
            </a:r>
            <a:r>
              <a:rPr kumimoji="1" lang="zh-TW" altLang="en-US" dirty="0"/>
              <a:t>的最簡單方法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52585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33" y="697293"/>
            <a:ext cx="7347537" cy="546439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z="3200" dirty="0">
                <a:solidFill>
                  <a:srgbClr val="FFFFFF"/>
                </a:solidFill>
              </a:rPr>
              <a:t>永遠不會自動</a:t>
            </a:r>
            <a:r>
              <a:rPr kumimoji="1" lang="en-US" altLang="zh-TW" sz="3200" dirty="0">
                <a:solidFill>
                  <a:srgbClr val="FFFFFF"/>
                </a:solidFill>
              </a:rPr>
              <a:t>restart</a:t>
            </a:r>
            <a:r>
              <a:rPr kumimoji="1" lang="zh-TW" altLang="en-US" sz="3200" dirty="0">
                <a:solidFill>
                  <a:srgbClr val="FFFFFF"/>
                </a:solidFill>
              </a:rPr>
              <a:t>的</a:t>
            </a:r>
            <a:r>
              <a:rPr kumimoji="1" lang="en-US" altLang="zh-TW" sz="3200" dirty="0">
                <a:solidFill>
                  <a:srgbClr val="FFFFFF"/>
                </a:solidFill>
              </a:rPr>
              <a:t>system call</a:t>
            </a:r>
            <a:endParaRPr kumimoji="1" lang="en-US" altLang="zh-TW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382952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「可靠」與「不可靠」信號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Linux</a:t>
            </a:r>
            <a:r>
              <a:rPr kumimoji="1" lang="zh-TW" altLang="en-US" dirty="0"/>
              <a:t>中</a:t>
            </a:r>
            <a:r>
              <a:rPr kumimoji="1" lang="en-US" altLang="zh-TW" dirty="0"/>
              <a:t>1~31</a:t>
            </a:r>
            <a:r>
              <a:rPr kumimoji="1" lang="zh-TW" altLang="en-US" dirty="0"/>
              <a:t>為不可靠信號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發送的次數與接收的次數會有明顯的不同</a:t>
            </a:r>
            <a:endParaRPr kumimoji="1" lang="en-US" altLang="zh-TW" dirty="0"/>
          </a:p>
          <a:p>
            <a:r>
              <a:rPr kumimoji="1" lang="en-US" altLang="zh-TW" dirty="0"/>
              <a:t>34-64</a:t>
            </a:r>
            <a:r>
              <a:rPr kumimoji="1" lang="zh-TW" altLang="en-US" dirty="0"/>
              <a:t>為「可靠信號」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發送的次數與接收的次數會相同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如果</a:t>
            </a:r>
            <a:r>
              <a:rPr kumimoji="1" lang="en-US" altLang="zh-TW" dirty="0"/>
              <a:t>Linux kernel</a:t>
            </a:r>
            <a:r>
              <a:rPr kumimoji="1" lang="zh-TW" altLang="en-US" dirty="0"/>
              <a:t>無法負擔「超快速」的</a:t>
            </a:r>
            <a:r>
              <a:rPr kumimoji="1" lang="en-US" altLang="zh-TW" dirty="0"/>
              <a:t>signal</a:t>
            </a:r>
            <a:r>
              <a:rPr kumimoji="1" lang="zh-TW" altLang="en-US" dirty="0"/>
              <a:t>，</a:t>
            </a:r>
            <a:r>
              <a:rPr kumimoji="1" lang="zh-TW" altLang="en-US" b="1" dirty="0"/>
              <a:t>那麼也不是那麼可靠</a:t>
            </a:r>
            <a:endParaRPr kumimoji="1" lang="en-US" altLang="zh-TW" b="1" dirty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23971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C2D848-FC84-8B40-871A-5AAA3375C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不可靠信號在</a:t>
            </a:r>
            <a:r>
              <a:rPr kumimoji="1" lang="en-US" altLang="zh-CN" dirty="0"/>
              <a:t>Linux kernel</a:t>
            </a:r>
            <a:r>
              <a:rPr kumimoji="1" lang="zh-CN" altLang="en-US" dirty="0"/>
              <a:t>中的實作</a:t>
            </a:r>
            <a:endParaRPr kumimoji="1"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21A704CE-7257-2744-8378-57B3E5F52D03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4" cy="10363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34297">
                  <a:extLst>
                    <a:ext uri="{9D8B030D-6E8A-4147-A177-3AD203B41FA5}">
                      <a16:colId xmlns:a16="http://schemas.microsoft.com/office/drawing/2014/main" val="2327347852"/>
                    </a:ext>
                  </a:extLst>
                </a:gridCol>
                <a:gridCol w="997923">
                  <a:extLst>
                    <a:ext uri="{9D8B030D-6E8A-4147-A177-3AD203B41FA5}">
                      <a16:colId xmlns:a16="http://schemas.microsoft.com/office/drawing/2014/main" val="506486544"/>
                    </a:ext>
                  </a:extLst>
                </a:gridCol>
                <a:gridCol w="997923">
                  <a:extLst>
                    <a:ext uri="{9D8B030D-6E8A-4147-A177-3AD203B41FA5}">
                      <a16:colId xmlns:a16="http://schemas.microsoft.com/office/drawing/2014/main" val="951855138"/>
                    </a:ext>
                  </a:extLst>
                </a:gridCol>
                <a:gridCol w="997923">
                  <a:extLst>
                    <a:ext uri="{9D8B030D-6E8A-4147-A177-3AD203B41FA5}">
                      <a16:colId xmlns:a16="http://schemas.microsoft.com/office/drawing/2014/main" val="4160554685"/>
                    </a:ext>
                  </a:extLst>
                </a:gridCol>
                <a:gridCol w="997923">
                  <a:extLst>
                    <a:ext uri="{9D8B030D-6E8A-4147-A177-3AD203B41FA5}">
                      <a16:colId xmlns:a16="http://schemas.microsoft.com/office/drawing/2014/main" val="1546319615"/>
                    </a:ext>
                  </a:extLst>
                </a:gridCol>
                <a:gridCol w="997923">
                  <a:extLst>
                    <a:ext uri="{9D8B030D-6E8A-4147-A177-3AD203B41FA5}">
                      <a16:colId xmlns:a16="http://schemas.microsoft.com/office/drawing/2014/main" val="4032645731"/>
                    </a:ext>
                  </a:extLst>
                </a:gridCol>
                <a:gridCol w="997923">
                  <a:extLst>
                    <a:ext uri="{9D8B030D-6E8A-4147-A177-3AD203B41FA5}">
                      <a16:colId xmlns:a16="http://schemas.microsoft.com/office/drawing/2014/main" val="1586295856"/>
                    </a:ext>
                  </a:extLst>
                </a:gridCol>
                <a:gridCol w="997923">
                  <a:extLst>
                    <a:ext uri="{9D8B030D-6E8A-4147-A177-3AD203B41FA5}">
                      <a16:colId xmlns:a16="http://schemas.microsoft.com/office/drawing/2014/main" val="2111597166"/>
                    </a:ext>
                  </a:extLst>
                </a:gridCol>
                <a:gridCol w="997923">
                  <a:extLst>
                    <a:ext uri="{9D8B030D-6E8A-4147-A177-3AD203B41FA5}">
                      <a16:colId xmlns:a16="http://schemas.microsoft.com/office/drawing/2014/main" val="1590965674"/>
                    </a:ext>
                  </a:extLst>
                </a:gridCol>
                <a:gridCol w="997923">
                  <a:extLst>
                    <a:ext uri="{9D8B030D-6E8A-4147-A177-3AD203B41FA5}">
                      <a16:colId xmlns:a16="http://schemas.microsoft.com/office/drawing/2014/main" val="1082128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err="1"/>
                        <a:t>Singal</a:t>
                      </a:r>
                      <a:r>
                        <a:rPr lang="en-US" altLang="zh-TW" sz="2800" dirty="0"/>
                        <a:t>#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3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4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5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6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7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8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9</a:t>
                      </a:r>
                      <a:endParaRPr lang="zh-TW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5450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Set?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6640746"/>
                  </a:ext>
                </a:extLst>
              </a:tr>
            </a:tbl>
          </a:graphicData>
        </a:graphic>
      </p:graphicFrame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7276173E-6429-1F4E-9F19-7BEE7AC7DB68}"/>
              </a:ext>
            </a:extLst>
          </p:cNvPr>
          <p:cNvCxnSpPr/>
          <p:nvPr/>
        </p:nvCxnSpPr>
        <p:spPr>
          <a:xfrm flipV="1">
            <a:off x="3632886" y="2861945"/>
            <a:ext cx="0" cy="523806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CED641D2-932E-7540-8CC7-E98ED96C7FCD}"/>
              </a:ext>
            </a:extLst>
          </p:cNvPr>
          <p:cNvCxnSpPr/>
          <p:nvPr/>
        </p:nvCxnSpPr>
        <p:spPr>
          <a:xfrm flipV="1">
            <a:off x="5663513" y="2861945"/>
            <a:ext cx="0" cy="523806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51D0CF7-625D-B44B-8A33-AAFB781101B8}"/>
              </a:ext>
            </a:extLst>
          </p:cNvPr>
          <p:cNvCxnSpPr/>
          <p:nvPr/>
        </p:nvCxnSpPr>
        <p:spPr>
          <a:xfrm flipV="1">
            <a:off x="6009502" y="2861945"/>
            <a:ext cx="0" cy="523806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57E533E1-5228-D448-B8AD-7170F623A132}"/>
              </a:ext>
            </a:extLst>
          </p:cNvPr>
          <p:cNvSpPr/>
          <p:nvPr/>
        </p:nvSpPr>
        <p:spPr>
          <a:xfrm>
            <a:off x="934995" y="4250723"/>
            <a:ext cx="10418805" cy="2323071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zh-CN" altLang="en-US" sz="2800" dirty="0"/>
              <a:t>每一個</a:t>
            </a:r>
            <a:r>
              <a:rPr kumimoji="1" lang="en-US" altLang="zh-CN" sz="2800" dirty="0"/>
              <a:t>signal</a:t>
            </a:r>
            <a:r>
              <a:rPr kumimoji="1" lang="zh-CN" altLang="en-US" sz="2800" dirty="0"/>
              <a:t>只有一個</a:t>
            </a:r>
            <a:r>
              <a:rPr kumimoji="1" lang="en-US" altLang="zh-CN" sz="2800" dirty="0"/>
              <a:t>bit</a:t>
            </a:r>
            <a:r>
              <a:rPr kumimoji="1" lang="zh-CN" altLang="en-US" sz="2800" dirty="0"/>
              <a:t>，發生該</a:t>
            </a:r>
            <a:r>
              <a:rPr kumimoji="1" lang="en-US" altLang="zh-CN" sz="2800" dirty="0"/>
              <a:t>signal</a:t>
            </a:r>
            <a:r>
              <a:rPr kumimoji="1" lang="zh-CN" altLang="en-US" sz="2800" dirty="0"/>
              <a:t>就將該</a:t>
            </a:r>
            <a:r>
              <a:rPr kumimoji="1" lang="en-US" altLang="zh-CN" sz="2800" dirty="0"/>
              <a:t>bit</a:t>
            </a:r>
            <a:r>
              <a:rPr kumimoji="1" lang="zh-CN" altLang="en-US" sz="2800" dirty="0"/>
              <a:t>設定為</a:t>
            </a:r>
            <a:r>
              <a:rPr kumimoji="1" lang="en-US" altLang="zh-CN" sz="2800" dirty="0"/>
              <a:t>1</a:t>
            </a:r>
            <a:r>
              <a:rPr kumimoji="1" lang="zh-CN" altLang="en-US" sz="2800" dirty="0"/>
              <a:t>。</a:t>
            </a:r>
            <a:endParaRPr kumimoji="1" lang="en-US" altLang="zh-CN" sz="2800" dirty="0"/>
          </a:p>
          <a:p>
            <a:pPr>
              <a:lnSpc>
                <a:spcPct val="150000"/>
              </a:lnSpc>
            </a:pPr>
            <a:r>
              <a:rPr kumimoji="1" lang="zh-CN" altLang="en-US" sz="2800" dirty="0"/>
              <a:t>如果行程來不及收取該</a:t>
            </a:r>
            <a:r>
              <a:rPr kumimoji="1" lang="en-US" altLang="zh-CN" sz="2800" dirty="0"/>
              <a:t>signal</a:t>
            </a:r>
            <a:r>
              <a:rPr kumimoji="1" lang="zh-CN" altLang="en-US" sz="2800" dirty="0"/>
              <a:t>。在這樣的情況下（例如</a:t>
            </a:r>
            <a:r>
              <a:rPr kumimoji="1" lang="en-US" altLang="zh-CN" sz="2800" dirty="0"/>
              <a:t>4</a:t>
            </a:r>
            <a:r>
              <a:rPr kumimoji="1" lang="zh-CN" altLang="en-US" sz="2800" dirty="0"/>
              <a:t>），發生了</a:t>
            </a:r>
            <a:r>
              <a:rPr kumimoji="1" lang="en-US" altLang="zh-CN" sz="2800" dirty="0"/>
              <a:t>2</a:t>
            </a:r>
            <a:r>
              <a:rPr kumimoji="1" lang="zh-CN" altLang="en-US" sz="2800" dirty="0"/>
              <a:t>次</a:t>
            </a:r>
            <a:r>
              <a:rPr kumimoji="1" lang="en-US" altLang="zh-CN" sz="2800" dirty="0"/>
              <a:t>signal</a:t>
            </a:r>
            <a:r>
              <a:rPr kumimoji="1" lang="zh-CN" altLang="en-US" sz="2800" dirty="0"/>
              <a:t>，但只會記載</a:t>
            </a:r>
            <a:r>
              <a:rPr kumimoji="1" lang="en-US" altLang="zh-CN" sz="2800" dirty="0"/>
              <a:t>1</a:t>
            </a:r>
            <a:r>
              <a:rPr kumimoji="1" lang="zh-CN" altLang="en-US" sz="2800" dirty="0"/>
              <a:t>（因此有一個</a:t>
            </a:r>
            <a:r>
              <a:rPr kumimoji="1" lang="en-US" altLang="zh-CN" sz="2800" dirty="0"/>
              <a:t>signal</a:t>
            </a:r>
            <a:r>
              <a:rPr kumimoji="1" lang="zh-CN" altLang="en-US" sz="2800" dirty="0"/>
              <a:t>不見了）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880012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C2D848-FC84-8B40-871A-5AAA3375C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可靠信號在</a:t>
            </a:r>
            <a:r>
              <a:rPr kumimoji="1" lang="en-US" altLang="zh-CN" dirty="0"/>
              <a:t>Linux kernel</a:t>
            </a:r>
            <a:r>
              <a:rPr kumimoji="1" lang="zh-CN" altLang="en-US" dirty="0"/>
              <a:t>中的實作</a:t>
            </a:r>
            <a:endParaRPr kumimoji="1"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21A704CE-7257-2744-8378-57B3E5F52D03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4" cy="10363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34297">
                  <a:extLst>
                    <a:ext uri="{9D8B030D-6E8A-4147-A177-3AD203B41FA5}">
                      <a16:colId xmlns:a16="http://schemas.microsoft.com/office/drawing/2014/main" val="2327347852"/>
                    </a:ext>
                  </a:extLst>
                </a:gridCol>
                <a:gridCol w="997923">
                  <a:extLst>
                    <a:ext uri="{9D8B030D-6E8A-4147-A177-3AD203B41FA5}">
                      <a16:colId xmlns:a16="http://schemas.microsoft.com/office/drawing/2014/main" val="506486544"/>
                    </a:ext>
                  </a:extLst>
                </a:gridCol>
                <a:gridCol w="997923">
                  <a:extLst>
                    <a:ext uri="{9D8B030D-6E8A-4147-A177-3AD203B41FA5}">
                      <a16:colId xmlns:a16="http://schemas.microsoft.com/office/drawing/2014/main" val="951855138"/>
                    </a:ext>
                  </a:extLst>
                </a:gridCol>
                <a:gridCol w="997923">
                  <a:extLst>
                    <a:ext uri="{9D8B030D-6E8A-4147-A177-3AD203B41FA5}">
                      <a16:colId xmlns:a16="http://schemas.microsoft.com/office/drawing/2014/main" val="4160554685"/>
                    </a:ext>
                  </a:extLst>
                </a:gridCol>
                <a:gridCol w="997923">
                  <a:extLst>
                    <a:ext uri="{9D8B030D-6E8A-4147-A177-3AD203B41FA5}">
                      <a16:colId xmlns:a16="http://schemas.microsoft.com/office/drawing/2014/main" val="1546319615"/>
                    </a:ext>
                  </a:extLst>
                </a:gridCol>
                <a:gridCol w="997923">
                  <a:extLst>
                    <a:ext uri="{9D8B030D-6E8A-4147-A177-3AD203B41FA5}">
                      <a16:colId xmlns:a16="http://schemas.microsoft.com/office/drawing/2014/main" val="4032645731"/>
                    </a:ext>
                  </a:extLst>
                </a:gridCol>
                <a:gridCol w="997923">
                  <a:extLst>
                    <a:ext uri="{9D8B030D-6E8A-4147-A177-3AD203B41FA5}">
                      <a16:colId xmlns:a16="http://schemas.microsoft.com/office/drawing/2014/main" val="1586295856"/>
                    </a:ext>
                  </a:extLst>
                </a:gridCol>
                <a:gridCol w="997923">
                  <a:extLst>
                    <a:ext uri="{9D8B030D-6E8A-4147-A177-3AD203B41FA5}">
                      <a16:colId xmlns:a16="http://schemas.microsoft.com/office/drawing/2014/main" val="2111597166"/>
                    </a:ext>
                  </a:extLst>
                </a:gridCol>
                <a:gridCol w="997923">
                  <a:extLst>
                    <a:ext uri="{9D8B030D-6E8A-4147-A177-3AD203B41FA5}">
                      <a16:colId xmlns:a16="http://schemas.microsoft.com/office/drawing/2014/main" val="1590965674"/>
                    </a:ext>
                  </a:extLst>
                </a:gridCol>
                <a:gridCol w="997923">
                  <a:extLst>
                    <a:ext uri="{9D8B030D-6E8A-4147-A177-3AD203B41FA5}">
                      <a16:colId xmlns:a16="http://schemas.microsoft.com/office/drawing/2014/main" val="1082128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err="1"/>
                        <a:t>Singal</a:t>
                      </a:r>
                      <a:r>
                        <a:rPr lang="en-US" altLang="zh-TW" sz="2800" dirty="0"/>
                        <a:t>#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3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4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5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6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7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8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9</a:t>
                      </a:r>
                      <a:endParaRPr lang="zh-TW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5450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queue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6640746"/>
                  </a:ext>
                </a:extLst>
              </a:tr>
            </a:tbl>
          </a:graphicData>
        </a:graphic>
      </p:graphicFrame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7276173E-6429-1F4E-9F19-7BEE7AC7DB68}"/>
              </a:ext>
            </a:extLst>
          </p:cNvPr>
          <p:cNvCxnSpPr/>
          <p:nvPr/>
        </p:nvCxnSpPr>
        <p:spPr>
          <a:xfrm flipV="1">
            <a:off x="3632886" y="2861945"/>
            <a:ext cx="0" cy="523806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CED641D2-932E-7540-8CC7-E98ED96C7FCD}"/>
              </a:ext>
            </a:extLst>
          </p:cNvPr>
          <p:cNvCxnSpPr/>
          <p:nvPr/>
        </p:nvCxnSpPr>
        <p:spPr>
          <a:xfrm flipV="1">
            <a:off x="5663513" y="2861945"/>
            <a:ext cx="0" cy="523806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51D0CF7-625D-B44B-8A33-AAFB781101B8}"/>
              </a:ext>
            </a:extLst>
          </p:cNvPr>
          <p:cNvCxnSpPr/>
          <p:nvPr/>
        </p:nvCxnSpPr>
        <p:spPr>
          <a:xfrm flipV="1">
            <a:off x="6009502" y="2861945"/>
            <a:ext cx="0" cy="523806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57E533E1-5228-D448-B8AD-7170F623A132}"/>
              </a:ext>
            </a:extLst>
          </p:cNvPr>
          <p:cNvSpPr/>
          <p:nvPr/>
        </p:nvSpPr>
        <p:spPr>
          <a:xfrm>
            <a:off x="838201" y="4250724"/>
            <a:ext cx="10604156" cy="2409568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2800" dirty="0"/>
              <a:t>每一個</a:t>
            </a:r>
            <a:r>
              <a:rPr kumimoji="1" lang="en-US" altLang="zh-CN" sz="2800" dirty="0"/>
              <a:t>signal</a:t>
            </a:r>
            <a:r>
              <a:rPr kumimoji="1" lang="zh-CN" altLang="en-US" sz="2800" dirty="0"/>
              <a:t>有一個</a:t>
            </a:r>
            <a:r>
              <a:rPr kumimoji="1" lang="en-US" altLang="zh-CN" sz="2800" dirty="0"/>
              <a:t>queue</a:t>
            </a:r>
            <a:r>
              <a:rPr kumimoji="1" lang="zh-CN" altLang="en-US" sz="2800" dirty="0"/>
              <a:t>，當發生</a:t>
            </a:r>
            <a:r>
              <a:rPr kumimoji="1" lang="en-US" altLang="zh-CN" sz="2800" dirty="0"/>
              <a:t>signal event</a:t>
            </a:r>
            <a:r>
              <a:rPr kumimoji="1" lang="zh-CN" altLang="en-US" sz="2800" dirty="0"/>
              <a:t>的時候，就將該</a:t>
            </a:r>
            <a:r>
              <a:rPr kumimoji="1" lang="en-US" altLang="zh-CN" sz="2800" dirty="0"/>
              <a:t>signal event</a:t>
            </a:r>
            <a:r>
              <a:rPr kumimoji="1" lang="zh-CN" altLang="en-US" sz="2800" dirty="0"/>
              <a:t>放入</a:t>
            </a:r>
            <a:r>
              <a:rPr kumimoji="1" lang="en-US" altLang="zh-CN" sz="2800" dirty="0"/>
              <a:t>queue</a:t>
            </a:r>
            <a:r>
              <a:rPr kumimoji="1" lang="zh-CN" altLang="en-US" sz="2800" dirty="0"/>
              <a:t>，例如：</a:t>
            </a:r>
            <a:r>
              <a:rPr kumimoji="1" lang="en-US" altLang="zh-CN" sz="2800" dirty="0"/>
              <a:t>4</a:t>
            </a:r>
            <a:r>
              <a:rPr kumimoji="1" lang="zh-CN" altLang="en-US" sz="2800" dirty="0"/>
              <a:t>發生</a:t>
            </a:r>
            <a:r>
              <a:rPr kumimoji="1" lang="en-US" altLang="zh-CN" sz="2800" dirty="0"/>
              <a:t>5</a:t>
            </a:r>
            <a:r>
              <a:rPr kumimoji="1" lang="zh-CN" altLang="en-US" sz="2800" dirty="0"/>
              <a:t>次</a:t>
            </a:r>
            <a:r>
              <a:rPr kumimoji="1" lang="en-US" altLang="zh-CN" sz="2800" dirty="0"/>
              <a:t>signal event</a:t>
            </a:r>
            <a:r>
              <a:rPr kumimoji="1" lang="zh-CN" altLang="en-US" sz="2800" dirty="0"/>
              <a:t>，就在</a:t>
            </a:r>
            <a:r>
              <a:rPr kumimoji="1" lang="en-US" altLang="zh-CN" sz="2800" dirty="0"/>
              <a:t>queue</a:t>
            </a:r>
            <a:r>
              <a:rPr kumimoji="1" lang="zh-CN" altLang="en-US" sz="2800" dirty="0"/>
              <a:t>中插入</a:t>
            </a:r>
            <a:r>
              <a:rPr kumimoji="1" lang="en-US" altLang="zh-CN" sz="2800" dirty="0"/>
              <a:t>5</a:t>
            </a:r>
            <a:r>
              <a:rPr kumimoji="1" lang="zh-CN" altLang="en-US" sz="2800" dirty="0"/>
              <a:t>次。</a:t>
            </a:r>
            <a:endParaRPr kumimoji="1" lang="en-US" altLang="zh-CN" sz="2800" dirty="0"/>
          </a:p>
          <a:p>
            <a:r>
              <a:rPr kumimoji="1" lang="zh-CN" altLang="en-US" sz="2800" dirty="0"/>
              <a:t>注意：系統裡面的</a:t>
            </a:r>
            <a:r>
              <a:rPr kumimoji="1" lang="en-US" altLang="zh-CN" sz="2800" dirty="0"/>
              <a:t>signal event</a:t>
            </a:r>
            <a:r>
              <a:rPr kumimoji="1" lang="zh-CN" altLang="en-US" sz="2800" dirty="0"/>
              <a:t>的個數是有限個，因此如果發生非常多</a:t>
            </a:r>
            <a:r>
              <a:rPr kumimoji="1" lang="en-US" altLang="zh-CN" sz="2800" dirty="0"/>
              <a:t>signal event</a:t>
            </a:r>
            <a:r>
              <a:rPr kumimoji="1" lang="zh-CN" altLang="en-US" sz="2800" dirty="0"/>
              <a:t>還是會造成部分</a:t>
            </a:r>
            <a:r>
              <a:rPr kumimoji="1" lang="en-US" altLang="zh-CN" sz="2800" dirty="0"/>
              <a:t>signal</a:t>
            </a:r>
            <a:r>
              <a:rPr kumimoji="1" lang="zh-TW" altLang="en-US" sz="2800" dirty="0"/>
              <a:t> </a:t>
            </a:r>
            <a:r>
              <a:rPr kumimoji="1" lang="en-US" altLang="zh-TW" sz="2800" dirty="0"/>
              <a:t>event</a:t>
            </a:r>
            <a:r>
              <a:rPr kumimoji="1" lang="zh-CN" altLang="en-US" sz="2800" dirty="0"/>
              <a:t>沒收到</a:t>
            </a:r>
            <a:endParaRPr kumimoji="1" lang="zh-TW" altLang="en-US" sz="28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BAE67E4-E988-3F49-9CAF-B87B5904AF77}"/>
              </a:ext>
            </a:extLst>
          </p:cNvPr>
          <p:cNvSpPr/>
          <p:nvPr/>
        </p:nvSpPr>
        <p:spPr>
          <a:xfrm>
            <a:off x="6201031" y="2707485"/>
            <a:ext cx="308919" cy="308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E30ED0D-89AC-864E-BD0B-29957851F2D8}"/>
              </a:ext>
            </a:extLst>
          </p:cNvPr>
          <p:cNvSpPr/>
          <p:nvPr/>
        </p:nvSpPr>
        <p:spPr>
          <a:xfrm>
            <a:off x="6353431" y="2859885"/>
            <a:ext cx="308919" cy="308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6779DEC-DAB5-BA40-B669-038538B5788F}"/>
              </a:ext>
            </a:extLst>
          </p:cNvPr>
          <p:cNvSpPr/>
          <p:nvPr/>
        </p:nvSpPr>
        <p:spPr>
          <a:xfrm>
            <a:off x="6505831" y="3012285"/>
            <a:ext cx="308919" cy="308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9E20FE2-6C05-044C-8300-9970A096DC9C}"/>
              </a:ext>
            </a:extLst>
          </p:cNvPr>
          <p:cNvSpPr/>
          <p:nvPr/>
        </p:nvSpPr>
        <p:spPr>
          <a:xfrm>
            <a:off x="6658231" y="3164685"/>
            <a:ext cx="308919" cy="308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7E8A9318-7C6D-2148-9283-3C29B52D757B}"/>
              </a:ext>
            </a:extLst>
          </p:cNvPr>
          <p:cNvCxnSpPr/>
          <p:nvPr/>
        </p:nvCxnSpPr>
        <p:spPr>
          <a:xfrm flipV="1">
            <a:off x="5855042" y="3211701"/>
            <a:ext cx="0" cy="523806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C2829A02-8422-2A48-AF00-CC335473CAF6}"/>
              </a:ext>
            </a:extLst>
          </p:cNvPr>
          <p:cNvCxnSpPr/>
          <p:nvPr/>
        </p:nvCxnSpPr>
        <p:spPr>
          <a:xfrm flipV="1">
            <a:off x="6201031" y="3211701"/>
            <a:ext cx="0" cy="523806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1A0FE936-4D7C-4446-9F40-1A472787C07D}"/>
              </a:ext>
            </a:extLst>
          </p:cNvPr>
          <p:cNvSpPr/>
          <p:nvPr/>
        </p:nvSpPr>
        <p:spPr>
          <a:xfrm>
            <a:off x="4222921" y="2727903"/>
            <a:ext cx="308919" cy="308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BE1329C-21B3-2B4E-B8A6-E0DB64B86CB4}"/>
              </a:ext>
            </a:extLst>
          </p:cNvPr>
          <p:cNvSpPr/>
          <p:nvPr/>
        </p:nvSpPr>
        <p:spPr>
          <a:xfrm>
            <a:off x="6810631" y="3317085"/>
            <a:ext cx="308919" cy="308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072C0BC4-46CB-E340-ABAA-E8A1680500ED}"/>
              </a:ext>
            </a:extLst>
          </p:cNvPr>
          <p:cNvCxnSpPr/>
          <p:nvPr/>
        </p:nvCxnSpPr>
        <p:spPr>
          <a:xfrm flipV="1">
            <a:off x="6073345" y="3626004"/>
            <a:ext cx="0" cy="523806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9853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EDB61F-E17D-E34D-A3AE-92514E4DB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645CFD-EF09-8A4A-88AD-6D4516972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kumimoji="1" lang="en-US" altLang="zh-TW" sz="4000" dirty="0" err="1"/>
              <a:t>send_sig</a:t>
            </a:r>
            <a:r>
              <a:rPr kumimoji="1" lang="zh-CN" altLang="en-US" sz="4000" dirty="0"/>
              <a:t>不斷的送</a:t>
            </a:r>
            <a:r>
              <a:rPr kumimoji="1" lang="en-US" altLang="zh-CN" sz="4000" dirty="0"/>
              <a:t>signal</a:t>
            </a:r>
            <a:r>
              <a:rPr kumimoji="1" lang="zh-CN" altLang="en-US" sz="4000" dirty="0"/>
              <a:t>給</a:t>
            </a:r>
            <a:r>
              <a:rPr kumimoji="1" lang="en-US" altLang="zh-CN" sz="4000" dirty="0" err="1"/>
              <a:t>rec_sig</a:t>
            </a:r>
            <a:endParaRPr kumimoji="1" lang="en-US" altLang="zh-CN" sz="4000" dirty="0"/>
          </a:p>
          <a:p>
            <a:pPr marL="0" indent="0" algn="ctr">
              <a:buNone/>
            </a:pPr>
            <a:r>
              <a:rPr kumimoji="1" lang="zh-CN" altLang="en-US" sz="4000" dirty="0"/>
              <a:t>觀察</a:t>
            </a:r>
            <a:r>
              <a:rPr kumimoji="1" lang="en-US" altLang="zh-CN" sz="4000" dirty="0" err="1"/>
              <a:t>rt</a:t>
            </a:r>
            <a:r>
              <a:rPr kumimoji="1" lang="en-US" altLang="zh-CN" sz="4000" dirty="0"/>
              <a:t>-signal</a:t>
            </a:r>
            <a:r>
              <a:rPr kumimoji="1" lang="zh-CN" altLang="en-US" sz="4000" dirty="0"/>
              <a:t>和普通</a:t>
            </a:r>
            <a:r>
              <a:rPr kumimoji="1" lang="en-US" altLang="zh-CN" sz="4000" dirty="0"/>
              <a:t>signal</a:t>
            </a:r>
            <a:r>
              <a:rPr kumimoji="1" lang="zh-CN" altLang="en-US" sz="4000" dirty="0"/>
              <a:t>的差別</a:t>
            </a:r>
            <a:endParaRPr kumimoji="1"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1954967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rec_sig.c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7717" y="1708778"/>
            <a:ext cx="6859772" cy="4351338"/>
          </a:xfrm>
        </p:spPr>
        <p:txBody>
          <a:bodyPr numCol="1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is-IS" altLang="zh-TW" sz="1600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 nSig[</a:t>
            </a:r>
            <a:r>
              <a:rPr lang="is-IS" altLang="zh-TW" sz="1600" dirty="0">
                <a:solidFill>
                  <a:srgbClr val="272AD8"/>
                </a:solidFill>
                <a:latin typeface="Menlo" charset="0"/>
              </a:rPr>
              <a:t>100</a:t>
            </a: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];</a:t>
            </a:r>
            <a:br>
              <a:rPr lang="is-IS" altLang="zh-TW" sz="1600" dirty="0">
                <a:solidFill>
                  <a:srgbClr val="000000"/>
                </a:solidFill>
                <a:latin typeface="Menlo" charset="0"/>
              </a:rPr>
            </a:br>
            <a:endParaRPr lang="is-IS" altLang="zh-TW" sz="1600" dirty="0">
              <a:solidFill>
                <a:srgbClr val="000000"/>
              </a:solidFill>
              <a:latin typeface="Menlo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is-IS" altLang="zh-TW" sz="1600" dirty="0">
                <a:solidFill>
                  <a:srgbClr val="BA2DA2"/>
                </a:solidFill>
                <a:latin typeface="Menlo" charset="0"/>
              </a:rPr>
              <a:t>void</a:t>
            </a: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 sighandler(</a:t>
            </a:r>
            <a:r>
              <a:rPr lang="is-IS" altLang="zh-TW" sz="1600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 signumber) {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    nSig[signumber]++;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}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sz="1600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 main(</a:t>
            </a:r>
            <a:r>
              <a:rPr lang="is-IS" altLang="zh-TW" sz="1600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 argc, </a:t>
            </a:r>
            <a:r>
              <a:rPr lang="is-IS" altLang="zh-TW" sz="1600" dirty="0">
                <a:solidFill>
                  <a:srgbClr val="BA2DA2"/>
                </a:solidFill>
                <a:latin typeface="Menlo" charset="0"/>
              </a:rPr>
              <a:t>char</a:t>
            </a: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 **argv) {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sz="1600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 sig_exist[</a:t>
            </a:r>
            <a:r>
              <a:rPr lang="is-IS" altLang="zh-TW" sz="1600" dirty="0">
                <a:solidFill>
                  <a:srgbClr val="272AD8"/>
                </a:solidFill>
                <a:latin typeface="Menlo" charset="0"/>
              </a:rPr>
              <a:t>100</a:t>
            </a: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];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sz="1600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 idx = </a:t>
            </a:r>
            <a:r>
              <a:rPr lang="is-IS" altLang="zh-TW" sz="1600" dirty="0">
                <a:solidFill>
                  <a:srgbClr val="272AD8"/>
                </a:solidFill>
                <a:latin typeface="Menlo" charset="0"/>
              </a:rPr>
              <a:t>0</a:t>
            </a: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sz="1600" dirty="0">
                <a:solidFill>
                  <a:srgbClr val="BA2DA2"/>
                </a:solidFill>
                <a:latin typeface="Menlo" charset="0"/>
              </a:rPr>
              <a:t>for</a:t>
            </a: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 (idx = </a:t>
            </a:r>
            <a:r>
              <a:rPr lang="is-IS" altLang="zh-TW" sz="1600" dirty="0">
                <a:solidFill>
                  <a:srgbClr val="272AD8"/>
                </a:solidFill>
                <a:latin typeface="Menlo" charset="0"/>
              </a:rPr>
              <a:t>0</a:t>
            </a: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; idx &lt; </a:t>
            </a:r>
            <a:r>
              <a:rPr lang="is-IS" altLang="zh-TW" sz="1600" dirty="0">
                <a:solidFill>
                  <a:srgbClr val="272AD8"/>
                </a:solidFill>
                <a:latin typeface="Menlo" charset="0"/>
              </a:rPr>
              <a:t>100</a:t>
            </a: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; idx++) {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        </a:t>
            </a:r>
            <a:r>
              <a:rPr lang="is-IS" altLang="zh-TW" sz="1600" dirty="0">
                <a:solidFill>
                  <a:srgbClr val="BA2DA2"/>
                </a:solidFill>
                <a:latin typeface="Menlo" charset="0"/>
              </a:rPr>
              <a:t>if</a:t>
            </a: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 (signal(idx, sighandler) == 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                               SIG_ERR) {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            sig_exist[idx] = </a:t>
            </a:r>
            <a:r>
              <a:rPr lang="is-IS" altLang="zh-TW" sz="1600" dirty="0">
                <a:solidFill>
                  <a:srgbClr val="272AD8"/>
                </a:solidFill>
                <a:latin typeface="Menlo" charset="0"/>
              </a:rPr>
              <a:t>0</a:t>
            </a: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        } </a:t>
            </a:r>
            <a:r>
              <a:rPr lang="is-IS" altLang="zh-TW" sz="1600" dirty="0">
                <a:solidFill>
                  <a:srgbClr val="BA2DA2"/>
                </a:solidFill>
                <a:latin typeface="Menlo" charset="0"/>
              </a:rPr>
              <a:t>else</a:t>
            </a:r>
            <a:r>
              <a:rPr lang="is-IS" altLang="zh-TW" sz="1600" dirty="0">
                <a:solidFill>
                  <a:srgbClr val="000000"/>
                </a:solidFill>
                <a:latin typeface="Menlo" charset="0"/>
              </a:rPr>
              <a:t> {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AEA29F9-C3E1-A540-995E-43E9442450C7}"/>
              </a:ext>
            </a:extLst>
          </p:cNvPr>
          <p:cNvSpPr/>
          <p:nvPr/>
        </p:nvSpPr>
        <p:spPr>
          <a:xfrm>
            <a:off x="6096000" y="1690688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>
              <a:buFont typeface="+mj-lt"/>
              <a:buAutoNum type="arabicPeriod" startAt="13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        sig_exist[idx] = </a:t>
            </a:r>
            <a:r>
              <a:rPr lang="is-IS" altLang="zh-TW" dirty="0">
                <a:solidFill>
                  <a:srgbClr val="272AD8"/>
                </a:solidFill>
                <a:latin typeface="Menlo" charset="0"/>
              </a:rPr>
              <a:t>1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;</a:t>
            </a:r>
          </a:p>
          <a:p>
            <a:pPr marL="514350" indent="-514350">
              <a:buFont typeface="+mj-lt"/>
              <a:buAutoNum type="arabicPeriod" startAt="13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    }</a:t>
            </a:r>
          </a:p>
          <a:p>
            <a:pPr marL="514350" indent="-514350">
              <a:buFont typeface="+mj-lt"/>
              <a:buAutoNum type="arabicPeriod" startAt="13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}</a:t>
            </a:r>
          </a:p>
          <a:p>
            <a:pPr marL="514350" indent="-514350">
              <a:buFont typeface="+mj-lt"/>
              <a:buAutoNum type="arabicPeriod" startAt="13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   printf(</a:t>
            </a:r>
            <a:r>
              <a:rPr lang="is-IS" altLang="zh-TW" dirty="0">
                <a:solidFill>
                  <a:srgbClr val="D12F1B"/>
                </a:solidFill>
                <a:latin typeface="Menlo" charset="0"/>
              </a:rPr>
              <a:t>"my pid is %d\n"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, getpid());</a:t>
            </a:r>
          </a:p>
          <a:p>
            <a:pPr marL="514350" indent="-514350">
              <a:buFont typeface="+mj-lt"/>
              <a:buAutoNum type="arabicPeriod" startAt="13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getchar();</a:t>
            </a:r>
          </a:p>
          <a:p>
            <a:pPr marL="514350" indent="-514350">
              <a:buFont typeface="+mj-lt"/>
              <a:buAutoNum type="arabicPeriod" startAt="13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for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 (idx=</a:t>
            </a:r>
            <a:r>
              <a:rPr lang="is-IS" altLang="zh-TW" dirty="0">
                <a:solidFill>
                  <a:srgbClr val="272AD8"/>
                </a:solidFill>
                <a:latin typeface="Menlo" charset="0"/>
              </a:rPr>
              <a:t>0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; idx&lt;</a:t>
            </a:r>
            <a:r>
              <a:rPr lang="is-IS" altLang="zh-TW" dirty="0">
                <a:solidFill>
                  <a:srgbClr val="272AD8"/>
                </a:solidFill>
                <a:latin typeface="Menlo" charset="0"/>
              </a:rPr>
              <a:t>100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; idx++) {</a:t>
            </a:r>
          </a:p>
          <a:p>
            <a:pPr marL="514350" indent="-514350">
              <a:buFont typeface="+mj-lt"/>
              <a:buAutoNum type="arabicPeriod" startAt="13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if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 (nSig[idx] != </a:t>
            </a:r>
            <a:r>
              <a:rPr lang="is-IS" altLang="zh-TW" dirty="0">
                <a:solidFill>
                  <a:srgbClr val="272AD8"/>
                </a:solidFill>
                <a:latin typeface="Menlo" charset="0"/>
              </a:rPr>
              <a:t>0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pPr marL="514350" indent="-514350">
              <a:buFont typeface="+mj-lt"/>
              <a:buAutoNum type="arabicPeriod" startAt="13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        printf(</a:t>
            </a:r>
            <a:r>
              <a:rPr lang="is-IS" altLang="zh-TW" dirty="0">
                <a:solidFill>
                  <a:srgbClr val="D12F1B"/>
                </a:solidFill>
                <a:latin typeface="Menlo" charset="0"/>
              </a:rPr>
              <a:t>"signal #%d, %d</a:t>
            </a:r>
          </a:p>
          <a:p>
            <a:pPr marL="514350" indent="-514350">
              <a:buFont typeface="+mj-lt"/>
              <a:buAutoNum type="arabicPeriod" startAt="13"/>
            </a:pPr>
            <a:r>
              <a:rPr lang="is-IS" altLang="zh-TW" dirty="0">
                <a:solidFill>
                  <a:srgbClr val="D12F1B"/>
                </a:solidFill>
                <a:latin typeface="Menlo" charset="0"/>
              </a:rPr>
              <a:t> 			times\n"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, idx,</a:t>
            </a:r>
          </a:p>
          <a:p>
            <a:pPr marL="514350" indent="-514350">
              <a:buFont typeface="+mj-lt"/>
              <a:buAutoNum type="arabicPeriod" startAt="13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                nSig[idx]);</a:t>
            </a:r>
          </a:p>
          <a:p>
            <a:pPr marL="514350" indent="-514350">
              <a:buFont typeface="+mj-lt"/>
              <a:buAutoNum type="arabicPeriod" startAt="13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}</a:t>
            </a:r>
          </a:p>
          <a:p>
            <a:pPr marL="514350" indent="-514350">
              <a:buFont typeface="+mj-lt"/>
              <a:buAutoNum type="arabicPeriod" startAt="13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920028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send_sig.c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5328684" cy="4351338"/>
          </a:xfrm>
        </p:spPr>
        <p:txBody>
          <a:bodyPr numCol="1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is-IS" altLang="zh-TW" sz="2000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sz="2000" dirty="0">
                <a:solidFill>
                  <a:srgbClr val="000000"/>
                </a:solidFill>
                <a:latin typeface="Menlo" charset="0"/>
              </a:rPr>
              <a:t> main() {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sz="20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sz="2000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sz="2000" dirty="0">
                <a:solidFill>
                  <a:srgbClr val="000000"/>
                </a:solidFill>
                <a:latin typeface="Menlo" charset="0"/>
              </a:rPr>
              <a:t> pid, signum, times;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sz="20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sz="2000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sz="2000" dirty="0">
                <a:solidFill>
                  <a:srgbClr val="000000"/>
                </a:solidFill>
                <a:latin typeface="Menlo" charset="0"/>
              </a:rPr>
              <a:t> i;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sz="2000" dirty="0">
                <a:solidFill>
                  <a:srgbClr val="000000"/>
                </a:solidFill>
                <a:latin typeface="Menlo" charset="0"/>
              </a:rPr>
              <a:t>    printf(</a:t>
            </a:r>
            <a:r>
              <a:rPr lang="is-IS" altLang="zh-TW" sz="2000" dirty="0">
                <a:solidFill>
                  <a:srgbClr val="D12F1B"/>
                </a:solidFill>
                <a:latin typeface="Menlo" charset="0"/>
              </a:rPr>
              <a:t>"process ID\n"</a:t>
            </a:r>
            <a:r>
              <a:rPr lang="is-IS" altLang="zh-TW" sz="2000" dirty="0">
                <a:solidFill>
                  <a:srgbClr val="000000"/>
                </a:solidFill>
                <a:latin typeface="Menlo" charset="0"/>
              </a:rPr>
              <a:t>);</a:t>
            </a:r>
            <a:endParaRPr lang="is-IS" altLang="zh-TW" sz="2000" dirty="0">
              <a:solidFill>
                <a:srgbClr val="D12F1B"/>
              </a:solidFill>
              <a:latin typeface="Menlo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is-IS" altLang="zh-TW" sz="2000" dirty="0">
                <a:solidFill>
                  <a:srgbClr val="000000"/>
                </a:solidFill>
                <a:latin typeface="Menlo" charset="0"/>
              </a:rPr>
              <a:t>    scanf(</a:t>
            </a:r>
            <a:r>
              <a:rPr lang="is-IS" altLang="zh-TW" sz="2000" dirty="0">
                <a:solidFill>
                  <a:srgbClr val="D12F1B"/>
                </a:solidFill>
                <a:latin typeface="Menlo" charset="0"/>
              </a:rPr>
              <a:t>"%d"</a:t>
            </a:r>
            <a:r>
              <a:rPr lang="is-IS" altLang="zh-TW" sz="2000" dirty="0">
                <a:solidFill>
                  <a:srgbClr val="000000"/>
                </a:solidFill>
                <a:latin typeface="Menlo" charset="0"/>
              </a:rPr>
              <a:t>, &amp;pid);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sz="2000" dirty="0">
                <a:solidFill>
                  <a:srgbClr val="000000"/>
                </a:solidFill>
                <a:latin typeface="Menlo" charset="0"/>
              </a:rPr>
              <a:t>    printf(</a:t>
            </a:r>
            <a:r>
              <a:rPr lang="is-IS" altLang="zh-TW" sz="2000" dirty="0">
                <a:solidFill>
                  <a:srgbClr val="D12F1B"/>
                </a:solidFill>
                <a:latin typeface="Menlo" charset="0"/>
              </a:rPr>
              <a:t>"signal number\n"</a:t>
            </a:r>
            <a:r>
              <a:rPr lang="is-IS" altLang="zh-TW" sz="2000" dirty="0">
                <a:solidFill>
                  <a:srgbClr val="000000"/>
                </a:solidFill>
                <a:latin typeface="Menlo" charset="0"/>
              </a:rPr>
              <a:t>);</a:t>
            </a:r>
            <a:endParaRPr lang="is-IS" altLang="zh-TW" sz="2000" dirty="0">
              <a:solidFill>
                <a:srgbClr val="D12F1B"/>
              </a:solidFill>
              <a:latin typeface="Menlo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is-IS" altLang="zh-TW" sz="2000" dirty="0">
                <a:solidFill>
                  <a:srgbClr val="000000"/>
                </a:solidFill>
                <a:latin typeface="Menlo" charset="0"/>
              </a:rPr>
              <a:t>    scanf(</a:t>
            </a:r>
            <a:r>
              <a:rPr lang="is-IS" altLang="zh-TW" sz="2000" dirty="0">
                <a:solidFill>
                  <a:srgbClr val="D12F1B"/>
                </a:solidFill>
                <a:latin typeface="Menlo" charset="0"/>
              </a:rPr>
              <a:t>"%d"</a:t>
            </a:r>
            <a:r>
              <a:rPr lang="is-IS" altLang="zh-TW" sz="2000" dirty="0">
                <a:solidFill>
                  <a:srgbClr val="000000"/>
                </a:solidFill>
                <a:latin typeface="Menlo" charset="0"/>
              </a:rPr>
              <a:t>, &amp;signum);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sz="2000" dirty="0">
                <a:solidFill>
                  <a:srgbClr val="000000"/>
                </a:solidFill>
                <a:latin typeface="Menlo" charset="0"/>
              </a:rPr>
              <a:t>    printf(</a:t>
            </a:r>
            <a:r>
              <a:rPr lang="is-IS" altLang="zh-TW" sz="2000" dirty="0">
                <a:solidFill>
                  <a:srgbClr val="D12F1B"/>
                </a:solidFill>
                <a:latin typeface="Menlo" charset="0"/>
              </a:rPr>
              <a:t>"times\n"</a:t>
            </a:r>
            <a:r>
              <a:rPr lang="is-IS" altLang="zh-TW" sz="2000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sz="2000" dirty="0">
                <a:solidFill>
                  <a:srgbClr val="000000"/>
                </a:solidFill>
                <a:latin typeface="Menlo" charset="0"/>
              </a:rPr>
              <a:t>    scanf(</a:t>
            </a:r>
            <a:r>
              <a:rPr lang="is-IS" altLang="zh-TW" sz="2000" dirty="0">
                <a:solidFill>
                  <a:srgbClr val="D12F1B"/>
                </a:solidFill>
                <a:latin typeface="Menlo" charset="0"/>
              </a:rPr>
              <a:t>"%d"</a:t>
            </a:r>
            <a:r>
              <a:rPr lang="is-IS" altLang="zh-TW" sz="2000" dirty="0">
                <a:solidFill>
                  <a:srgbClr val="000000"/>
                </a:solidFill>
                <a:latin typeface="Menlo" charset="0"/>
              </a:rPr>
              <a:t>, &amp;times);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sz="20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sz="2000" dirty="0">
                <a:solidFill>
                  <a:srgbClr val="BA2DA2"/>
                </a:solidFill>
                <a:latin typeface="Menlo" charset="0"/>
              </a:rPr>
              <a:t>for</a:t>
            </a:r>
            <a:r>
              <a:rPr lang="is-IS" altLang="zh-TW" sz="2000" dirty="0">
                <a:solidFill>
                  <a:srgbClr val="000000"/>
                </a:solidFill>
                <a:latin typeface="Menlo" charset="0"/>
              </a:rPr>
              <a:t> (i=</a:t>
            </a:r>
            <a:r>
              <a:rPr lang="is-IS" altLang="zh-TW" sz="2000" dirty="0">
                <a:solidFill>
                  <a:srgbClr val="272AD8"/>
                </a:solidFill>
                <a:latin typeface="Menlo" charset="0"/>
              </a:rPr>
              <a:t>0</a:t>
            </a:r>
            <a:r>
              <a:rPr lang="is-IS" altLang="zh-TW" sz="2000" dirty="0">
                <a:solidFill>
                  <a:srgbClr val="000000"/>
                </a:solidFill>
                <a:latin typeface="Menlo" charset="0"/>
              </a:rPr>
              <a:t>; i&lt;times; i++)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0821B7C-3DE0-7C4F-934B-8C36070124EE}"/>
              </a:ext>
            </a:extLst>
          </p:cNvPr>
          <p:cNvSpPr/>
          <p:nvPr/>
        </p:nvSpPr>
        <p:spPr>
          <a:xfrm>
            <a:off x="6166884" y="182562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>
              <a:buFont typeface="+mj-lt"/>
              <a:buAutoNum type="arabicPeriod" startAt="11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    assert(kill(pid, signum)==</a:t>
            </a:r>
            <a:r>
              <a:rPr lang="is-IS" altLang="zh-TW" dirty="0">
                <a:solidFill>
                  <a:srgbClr val="272AD8"/>
                </a:solidFill>
                <a:latin typeface="Menlo" charset="0"/>
              </a:rPr>
              <a:t>0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marL="514350" indent="-514350">
              <a:buFont typeface="+mj-lt"/>
              <a:buAutoNum type="arabicPeriod" startAt="11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994665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結果（好像</a:t>
            </a:r>
            <a:r>
              <a:rPr kumimoji="1" lang="mr-IN" altLang="zh-TW" dirty="0"/>
              <a:t>…</a:t>
            </a:r>
            <a:r>
              <a:rPr kumimoji="1" lang="zh-TW" altLang="en-US" dirty="0"/>
              <a:t>）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half"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zh-TW" dirty="0"/>
              <a:t>process ID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/>
              <a:t>15745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/>
              <a:t>signal number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>
                <a:solidFill>
                  <a:srgbClr val="FFFF00"/>
                </a:solidFill>
              </a:rPr>
              <a:t>8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/>
              <a:t>times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>
                <a:solidFill>
                  <a:srgbClr val="FFFF00"/>
                </a:solidFill>
              </a:rPr>
              <a:t>10000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 err="1"/>
              <a:t>shiwulo@vm</a:t>
            </a:r>
            <a:r>
              <a:rPr kumimoji="1" lang="en-US" altLang="zh-TW" dirty="0"/>
              <a:t>:~/</a:t>
            </a:r>
            <a:r>
              <a:rPr kumimoji="1" lang="en-US" altLang="zh-TW" dirty="0" err="1"/>
              <a:t>sp</a:t>
            </a:r>
            <a:r>
              <a:rPr kumimoji="1" lang="en-US" altLang="zh-TW" dirty="0"/>
              <a:t>/ch10$ ./</a:t>
            </a:r>
            <a:r>
              <a:rPr kumimoji="1" lang="en-US" altLang="zh-TW" dirty="0" err="1"/>
              <a:t>send_sig</a:t>
            </a:r>
            <a:r>
              <a:rPr kumimoji="1" lang="en-US" altLang="zh-TW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/>
              <a:t>process ID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/>
              <a:t>15745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/>
              <a:t>signal number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>
                <a:solidFill>
                  <a:srgbClr val="FFFF00"/>
                </a:solidFill>
              </a:rPr>
              <a:t>50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/>
              <a:t>times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>
                <a:solidFill>
                  <a:srgbClr val="FFFF00"/>
                </a:solidFill>
              </a:rPr>
              <a:t>10000</a:t>
            </a:r>
          </a:p>
          <a:p>
            <a:endParaRPr kumimoji="1"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half" idx="2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zh-TW" dirty="0"/>
              <a:t>my </a:t>
            </a:r>
            <a:r>
              <a:rPr kumimoji="1" lang="en-US" altLang="zh-TW" dirty="0" err="1"/>
              <a:t>pid</a:t>
            </a:r>
            <a:r>
              <a:rPr kumimoji="1" lang="en-US" altLang="zh-TW" dirty="0"/>
              <a:t> is 15745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/>
              <a:t>press any key to exit</a:t>
            </a:r>
          </a:p>
          <a:p>
            <a:pPr marL="514350" indent="-514350">
              <a:buFont typeface="+mj-lt"/>
              <a:buAutoNum type="arabicPeriod"/>
            </a:pPr>
            <a:endParaRPr kumimoji="1" lang="en-US" altLang="zh-TW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>
                <a:solidFill>
                  <a:srgbClr val="FFFF00"/>
                </a:solidFill>
              </a:rPr>
              <a:t>signal #8, 757 times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>
                <a:solidFill>
                  <a:srgbClr val="FFFF00"/>
                </a:solidFill>
              </a:rPr>
              <a:t>signal #50, 10000 times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166184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結果（</a:t>
            </a:r>
            <a:r>
              <a:rPr kumimoji="1" lang="zh-TW" altLang="en-US" b="1" dirty="0"/>
              <a:t>都不太可靠</a:t>
            </a:r>
            <a:r>
              <a:rPr kumimoji="1" lang="en-US" altLang="zh-TW" b="1" dirty="0"/>
              <a:t>!!!</a:t>
            </a:r>
            <a:r>
              <a:rPr kumimoji="1" lang="zh-TW" altLang="en-US" dirty="0"/>
              <a:t>）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half"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zh-TW" dirty="0" err="1"/>
              <a:t>shiwulo@vm</a:t>
            </a:r>
            <a:r>
              <a:rPr kumimoji="1" lang="en-US" altLang="zh-TW" dirty="0"/>
              <a:t>:~/</a:t>
            </a:r>
            <a:r>
              <a:rPr kumimoji="1" lang="en-US" altLang="zh-TW" dirty="0" err="1"/>
              <a:t>sp</a:t>
            </a:r>
            <a:r>
              <a:rPr kumimoji="1" lang="en-US" altLang="zh-TW" dirty="0"/>
              <a:t>/ch10$ ./</a:t>
            </a:r>
            <a:r>
              <a:rPr kumimoji="1" lang="en-US" altLang="zh-TW" dirty="0" err="1"/>
              <a:t>send_sig</a:t>
            </a:r>
            <a:r>
              <a:rPr kumimoji="1" lang="en-US" altLang="zh-TW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/>
              <a:t>process ID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/>
              <a:t>17006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/>
              <a:t>signal number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>
                <a:solidFill>
                  <a:srgbClr val="FFFF00"/>
                </a:solidFill>
              </a:rPr>
              <a:t>8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/>
              <a:t>times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>
                <a:solidFill>
                  <a:srgbClr val="FFFF00"/>
                </a:solidFill>
              </a:rPr>
              <a:t>1000000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 err="1"/>
              <a:t>shiwulo@vm</a:t>
            </a:r>
            <a:r>
              <a:rPr kumimoji="1" lang="en-US" altLang="zh-TW" dirty="0"/>
              <a:t>:~/</a:t>
            </a:r>
            <a:r>
              <a:rPr kumimoji="1" lang="en-US" altLang="zh-TW" dirty="0" err="1"/>
              <a:t>sp</a:t>
            </a:r>
            <a:r>
              <a:rPr kumimoji="1" lang="en-US" altLang="zh-TW" dirty="0"/>
              <a:t>/ch10$ ./</a:t>
            </a:r>
            <a:r>
              <a:rPr kumimoji="1" lang="en-US" altLang="zh-TW" dirty="0" err="1"/>
              <a:t>send_sig</a:t>
            </a:r>
            <a:r>
              <a:rPr kumimoji="1" lang="en-US" altLang="zh-TW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/>
              <a:t>process ID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/>
              <a:t>17006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/>
              <a:t>signal number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>
                <a:solidFill>
                  <a:srgbClr val="FFFF00"/>
                </a:solidFill>
              </a:rPr>
              <a:t>50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/>
              <a:t>times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>
                <a:solidFill>
                  <a:srgbClr val="FFFF00"/>
                </a:solidFill>
              </a:rPr>
              <a:t>1000000</a:t>
            </a:r>
            <a:endParaRPr kumimoji="1" lang="zh-TW" altLang="en-US" dirty="0">
              <a:solidFill>
                <a:srgbClr val="FFFF00"/>
              </a:solidFill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sz="half" idx="2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zh-TW" dirty="0" err="1"/>
              <a:t>shiwulo@vm</a:t>
            </a:r>
            <a:r>
              <a:rPr kumimoji="1" lang="en-US" altLang="zh-TW" dirty="0"/>
              <a:t>:~/</a:t>
            </a:r>
            <a:r>
              <a:rPr kumimoji="1" lang="en-US" altLang="zh-TW" dirty="0" err="1"/>
              <a:t>sp</a:t>
            </a:r>
            <a:r>
              <a:rPr kumimoji="1" lang="en-US" altLang="zh-TW" dirty="0"/>
              <a:t>/ch10$ ./</a:t>
            </a:r>
            <a:r>
              <a:rPr kumimoji="1" lang="en-US" altLang="zh-TW" dirty="0" err="1"/>
              <a:t>rec_sig</a:t>
            </a:r>
            <a:r>
              <a:rPr kumimoji="1" lang="en-US" altLang="zh-TW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/>
              <a:t>my </a:t>
            </a:r>
            <a:r>
              <a:rPr kumimoji="1" lang="en-US" altLang="zh-TW" dirty="0" err="1"/>
              <a:t>pid</a:t>
            </a:r>
            <a:r>
              <a:rPr kumimoji="1" lang="en-US" altLang="zh-TW" dirty="0"/>
              <a:t> is 17006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/>
              <a:t>press any key to count the signal number</a:t>
            </a:r>
          </a:p>
          <a:p>
            <a:pPr marL="514350" indent="-514350">
              <a:buFont typeface="+mj-lt"/>
              <a:buAutoNum type="arabicPeriod"/>
            </a:pPr>
            <a:endParaRPr kumimoji="1" lang="en-US" altLang="zh-TW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>
                <a:solidFill>
                  <a:srgbClr val="FFFF00"/>
                </a:solidFill>
              </a:rPr>
              <a:t>signal #8, 76430 times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>
                <a:solidFill>
                  <a:srgbClr val="FFFF00"/>
                </a:solidFill>
              </a:rPr>
              <a:t>signal #50, 18832 times</a:t>
            </a:r>
          </a:p>
        </p:txBody>
      </p:sp>
    </p:spTree>
    <p:extLst>
      <p:ext uri="{BB962C8B-B14F-4D97-AF65-F5344CB8AC3E}">
        <p14:creationId xmlns:p14="http://schemas.microsoft.com/office/powerpoint/2010/main" val="22357704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49" y="1000814"/>
            <a:ext cx="10901471" cy="2918627"/>
          </a:xfrm>
          <a:prstGeom prst="rect">
            <a:avLst/>
          </a:prstGeom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838200" y="4636802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zh-TW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Real-time </a:t>
            </a:r>
            <a:r>
              <a:rPr kumimoji="1" lang="en-US" altLang="zh-TW" dirty="0"/>
              <a:t>signal </a:t>
            </a:r>
            <a:br>
              <a:rPr kumimoji="1" lang="en-US" altLang="zh-TW" dirty="0"/>
            </a:br>
            <a:r>
              <a:rPr kumimoji="1" lang="en-US" altLang="zh-TW" dirty="0"/>
              <a:t>(SIGRTMIN</a:t>
            </a:r>
            <a:r>
              <a:rPr kumimoji="1" lang="zh-TW" altLang="en-US" dirty="0"/>
              <a:t> </a:t>
            </a:r>
            <a:r>
              <a:rPr kumimoji="1" lang="en-US" altLang="zh-TW" dirty="0"/>
              <a:t>(34)</a:t>
            </a:r>
            <a:r>
              <a:rPr kumimoji="1" lang="zh-TW" altLang="en-US" dirty="0"/>
              <a:t>～</a:t>
            </a:r>
            <a:r>
              <a:rPr kumimoji="1" lang="en-US" altLang="zh-TW" dirty="0"/>
              <a:t> SIGRTMAX(64))</a:t>
            </a:r>
            <a:endParaRPr kumimoji="1" lang="en-US" altLang="zh-TW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58881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Linux</a:t>
            </a:r>
            <a:r>
              <a:rPr kumimoji="1" lang="zh-TW" altLang="en-US" dirty="0"/>
              <a:t>上的</a:t>
            </a:r>
            <a:r>
              <a:rPr kumimoji="1" lang="en-US" altLang="zh-TW" dirty="0"/>
              <a:t>signal</a:t>
            </a:r>
            <a:r>
              <a:rPr kumimoji="1" lang="zh-TW" altLang="en-US" dirty="0"/>
              <a:t>的函數宣告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altLang="zh-TW" dirty="0">
                <a:solidFill>
                  <a:srgbClr val="78492A"/>
                </a:solidFill>
                <a:latin typeface="Menlo" panose="020B0609030804020204" pitchFamily="49" charset="0"/>
              </a:rPr>
              <a:t>#include 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&lt;</a:t>
            </a:r>
            <a:r>
              <a:rPr lang="en-US" altLang="zh-TW" dirty="0" err="1">
                <a:solidFill>
                  <a:srgbClr val="D12F1B"/>
                </a:solidFill>
                <a:latin typeface="Menlo" panose="020B0609030804020204" pitchFamily="49" charset="0"/>
              </a:rPr>
              <a:t>signal.h</a:t>
            </a:r>
            <a:r>
              <a:rPr lang="en-US" altLang="zh-TW" dirty="0">
                <a:solidFill>
                  <a:srgbClr val="D12F1B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typedef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BA2DA2"/>
                </a:solidFill>
                <a:latin typeface="Menlo" panose="020B0609030804020204" pitchFamily="49" charset="0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(*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sighandler_t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)(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sighandler_t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signal(</a:t>
            </a:r>
            <a:r>
              <a:rPr lang="en-US" altLang="zh-TW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signum,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sighandler_t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handler);</a:t>
            </a:r>
          </a:p>
        </p:txBody>
      </p:sp>
    </p:spTree>
    <p:extLst>
      <p:ext uri="{BB962C8B-B14F-4D97-AF65-F5344CB8AC3E}">
        <p14:creationId xmlns:p14="http://schemas.microsoft.com/office/powerpoint/2010/main" val="39030246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ulimit</a:t>
            </a:r>
            <a:r>
              <a:rPr kumimoji="1" lang="en-US" altLang="zh-TW" dirty="0"/>
              <a:t> -a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numCol="1">
            <a:normAutofit fontScale="40000" lnSpcReduction="20000"/>
          </a:bodyPr>
          <a:lstStyle/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shiwulo@vm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:~$ 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ulimit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-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a</a:t>
            </a:r>
            <a:endParaRPr kumimoji="1" lang="mr-IN" altLang="zh-TW" sz="4500" dirty="0">
              <a:latin typeface="Consolas" charset="0"/>
              <a:ea typeface="Consolas" charset="0"/>
              <a:cs typeface="Consolas" charset="0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core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file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size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         (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blocks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, -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) 0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data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seg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size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          (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kbytes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, -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unlimited</a:t>
            </a:r>
            <a:endParaRPr kumimoji="1" lang="mr-IN" altLang="zh-TW" sz="4500" dirty="0">
              <a:latin typeface="Consolas" charset="0"/>
              <a:ea typeface="Consolas" charset="0"/>
              <a:cs typeface="Consolas" charset="0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scheduling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priority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            (-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e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) 0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file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size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              (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blocks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, -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f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unlimited</a:t>
            </a:r>
            <a:endParaRPr kumimoji="1" lang="mr-IN" altLang="zh-TW" sz="4500" dirty="0">
              <a:latin typeface="Consolas" charset="0"/>
              <a:ea typeface="Consolas" charset="0"/>
              <a:cs typeface="Consolas" charset="0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pending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signals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                (-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) 15633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max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locked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memory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      (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kbytes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, -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l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) 64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max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memory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size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        (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kbytes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, -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m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unlimited</a:t>
            </a:r>
            <a:endParaRPr kumimoji="1" lang="mr-IN" altLang="zh-TW" sz="4500" dirty="0">
              <a:latin typeface="Consolas" charset="0"/>
              <a:ea typeface="Consolas" charset="0"/>
              <a:cs typeface="Consolas" charset="0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open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files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                     (-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n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) 1024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pipe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size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           (512 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bytes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, -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) 8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POSIX 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message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queues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    (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bytes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, -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q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) 819200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real-time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priority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             (-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r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) 0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stack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size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             (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kbytes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, -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) 8192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cpu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time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              (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seconds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, -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t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unlimited</a:t>
            </a:r>
            <a:endParaRPr kumimoji="1" lang="mr-IN" altLang="zh-TW" sz="4500" dirty="0">
              <a:latin typeface="Consolas" charset="0"/>
              <a:ea typeface="Consolas" charset="0"/>
              <a:cs typeface="Consolas" charset="0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sz="4500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max</a:t>
            </a:r>
            <a:r>
              <a:rPr kumimoji="1" lang="mr-IN" altLang="zh-TW" sz="45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sz="4500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user</a:t>
            </a:r>
            <a:r>
              <a:rPr kumimoji="1" lang="mr-IN" altLang="zh-TW" sz="45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sz="4500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processes</a:t>
            </a:r>
            <a:r>
              <a:rPr kumimoji="1" lang="mr-IN" altLang="zh-TW" sz="45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              (-</a:t>
            </a:r>
            <a:r>
              <a:rPr kumimoji="1" lang="mr-IN" altLang="zh-TW" sz="4500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u</a:t>
            </a:r>
            <a:r>
              <a:rPr kumimoji="1" lang="mr-IN" altLang="zh-TW" sz="45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) 15633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virtual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memory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         (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kbytes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, -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v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unlimited</a:t>
            </a:r>
            <a:endParaRPr kumimoji="1" lang="mr-IN" altLang="zh-TW" sz="4500" dirty="0">
              <a:latin typeface="Consolas" charset="0"/>
              <a:ea typeface="Consolas" charset="0"/>
              <a:cs typeface="Consolas" charset="0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file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locks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                      (-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x</a:t>
            </a:r>
            <a:r>
              <a:rPr kumimoji="1" lang="mr-IN" altLang="zh-TW" sz="4500" dirty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kumimoji="1" lang="mr-IN" altLang="zh-TW" sz="4500" dirty="0" err="1">
                <a:latin typeface="Consolas" charset="0"/>
                <a:ea typeface="Consolas" charset="0"/>
                <a:cs typeface="Consolas" charset="0"/>
              </a:rPr>
              <a:t>unlimited</a:t>
            </a:r>
            <a:endParaRPr kumimoji="1" lang="mr-IN" altLang="zh-TW" sz="4500" dirty="0">
              <a:latin typeface="Consolas" charset="0"/>
              <a:ea typeface="Consolas" charset="0"/>
              <a:cs typeface="Consolas" charset="0"/>
            </a:endParaRP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93741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cat /proc/</a:t>
            </a:r>
            <a:r>
              <a:rPr kumimoji="1" lang="en-US" altLang="zh-TW" dirty="0" err="1"/>
              <a:t>pid</a:t>
            </a:r>
            <a:r>
              <a:rPr kumimoji="1" lang="en-US" altLang="zh-TW" dirty="0"/>
              <a:t>/limits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62500" lnSpcReduction="20000"/>
          </a:bodyPr>
          <a:lstStyle/>
          <a:p>
            <a:pPr marL="514350" lvl="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shiwulo@vm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:/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proc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/2199$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cat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limits</a:t>
            </a:r>
            <a:endParaRPr kumimoji="1" lang="mr-IN" altLang="zh-TW" dirty="0">
              <a:latin typeface="Consolas" charset="0"/>
              <a:ea typeface="Consolas" charset="0"/>
              <a:cs typeface="Consolas" charset="0"/>
            </a:endParaRP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Limit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    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Soft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Limit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Hard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Limit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Units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Max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cpu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time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unlimited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unlimited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seconds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Max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file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size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unlimited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unlimited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bytes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Max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data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size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unlimited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unlimited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bytes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Max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stack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size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      8388608   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unlimited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bytes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Max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core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file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size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  0         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unlimited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bytes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Max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resident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set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unlimited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unlimited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bytes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Max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processes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       15633                15633     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processes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Max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open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files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      1024                 4096      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files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Max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locked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memory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   65536                65536     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bytes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Max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address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space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unlimited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unlimited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bytes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Max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file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locks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unlimited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unlimited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locks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Max</a:t>
            </a:r>
            <a:r>
              <a:rPr kumimoji="1" lang="mr-IN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pending</a:t>
            </a:r>
            <a:r>
              <a:rPr kumimoji="1" lang="mr-IN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signals</a:t>
            </a:r>
            <a:r>
              <a:rPr kumimoji="1" lang="mr-IN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       15633                15633                </a:t>
            </a:r>
            <a:r>
              <a:rPr kumimoji="1" lang="mr-IN" altLang="zh-TW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signals</a:t>
            </a:r>
            <a:r>
              <a:rPr kumimoji="1" lang="mr-IN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Max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msgqueue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size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   819200               819200    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bytes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Max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nice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priority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   0                    0                    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Max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realtime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priority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0                    0                    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Max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realtime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timeout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unlimited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unlimited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us</a:t>
            </a:r>
            <a:endParaRPr kumimoji="1" lang="zh-TW" alt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4337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可同時多人呼叫的函數</a:t>
            </a:r>
            <a:br>
              <a:rPr kumimoji="1" lang="en-US" altLang="zh-TW" dirty="0"/>
            </a:br>
            <a:r>
              <a:rPr kumimoji="1" lang="en-US" altLang="zh-TW" dirty="0"/>
              <a:t>reentrant function</a:t>
            </a:r>
            <a:endParaRPr kumimoji="1"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667983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Reentrant Functions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zh-TW" altLang="en-US" dirty="0"/>
              <a:t>可以在同一個時間點，讓一個行程多次呼叫，而不會產生錯誤的函數</a:t>
            </a:r>
            <a:endParaRPr kumimoji="1" lang="en-US" altLang="zh-TW" dirty="0"/>
          </a:p>
          <a:p>
            <a:r>
              <a:rPr kumimoji="1" lang="zh-TW" altLang="en-US" dirty="0"/>
              <a:t>這類函數通常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不會存取全域</a:t>
            </a:r>
            <a:r>
              <a:rPr kumimoji="1" lang="en-US" altLang="zh-TW" dirty="0"/>
              <a:t>『</a:t>
            </a:r>
            <a:r>
              <a:rPr kumimoji="1" lang="zh-TW" altLang="en-US" dirty="0"/>
              <a:t>變數、物件</a:t>
            </a:r>
            <a:r>
              <a:rPr kumimoji="1" lang="en-US" altLang="zh-TW" dirty="0"/>
              <a:t>』</a:t>
            </a:r>
            <a:r>
              <a:rPr kumimoji="1" lang="zh-TW" altLang="en-US" dirty="0"/>
              <a:t>，或者存取全域物件時，使用鎖定（</a:t>
            </a:r>
            <a:r>
              <a:rPr kumimoji="1" lang="en-US" altLang="zh-TW" dirty="0"/>
              <a:t>lock</a:t>
            </a:r>
            <a:r>
              <a:rPr kumimoji="1" lang="zh-TW" altLang="en-US" dirty="0"/>
              <a:t>）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只存取堆疊（</a:t>
            </a:r>
            <a:r>
              <a:rPr kumimoji="1" lang="en-US" altLang="zh-TW" dirty="0"/>
              <a:t>stack</a:t>
            </a:r>
            <a:r>
              <a:rPr kumimoji="1" lang="zh-TW" altLang="en-US" dirty="0"/>
              <a:t>）內的變數、物件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454455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Reentrant Functions</a:t>
            </a:r>
          </a:p>
        </p:txBody>
      </p:sp>
      <p:sp>
        <p:nvSpPr>
          <p:cNvPr id="460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en-US" altLang="zh-TW" dirty="0"/>
              <a:t>signal handler</a:t>
            </a:r>
            <a:r>
              <a:rPr lang="zh-TW" altLang="en-US" dirty="0"/>
              <a:t>本身必須是</a:t>
            </a:r>
            <a:r>
              <a:rPr lang="en-US" altLang="zh-TW" dirty="0"/>
              <a:t>reentrant function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signal handler</a:t>
            </a:r>
            <a:r>
              <a:rPr lang="zh-TW" altLang="en-US" dirty="0"/>
              <a:t>的程式碼只能呼叫</a:t>
            </a:r>
            <a:r>
              <a:rPr lang="en-US" altLang="zh-TW" dirty="0"/>
              <a:t>reentrant function</a:t>
            </a:r>
          </a:p>
          <a:p>
            <a:pPr>
              <a:lnSpc>
                <a:spcPct val="150000"/>
              </a:lnSpc>
            </a:pPr>
            <a:r>
              <a:rPr lang="zh-TW" altLang="en-US" b="1" dirty="0"/>
              <a:t>特別注意</a:t>
            </a:r>
            <a:r>
              <a:rPr lang="zh-TW" altLang="en-US" dirty="0"/>
              <a:t>，</a:t>
            </a:r>
            <a:r>
              <a:rPr lang="en-US" altLang="zh-TW" dirty="0" err="1"/>
              <a:t>errno</a:t>
            </a:r>
            <a:r>
              <a:rPr lang="zh-TW" altLang="en-US" dirty="0"/>
              <a:t>是全域變數，因此在執行</a:t>
            </a:r>
            <a:r>
              <a:rPr lang="en-US" altLang="zh-TW" dirty="0"/>
              <a:t>signal handler</a:t>
            </a:r>
            <a:r>
              <a:rPr lang="zh-TW" altLang="en-US" dirty="0"/>
              <a:t>的程式碼之前必須儲存</a:t>
            </a:r>
            <a:r>
              <a:rPr lang="en-US" altLang="zh-TW" dirty="0" err="1"/>
              <a:t>errno</a:t>
            </a:r>
            <a:r>
              <a:rPr lang="zh-TW" altLang="en-US" dirty="0"/>
              <a:t>的值，執行完</a:t>
            </a:r>
            <a:r>
              <a:rPr lang="en-US" altLang="zh-TW" dirty="0"/>
              <a:t>signal handler</a:t>
            </a:r>
            <a:r>
              <a:rPr lang="zh-TW" altLang="en-US" dirty="0"/>
              <a:t>之後必須回存</a:t>
            </a:r>
            <a:r>
              <a:rPr lang="en-US" altLang="zh-TW" dirty="0" err="1"/>
              <a:t>errno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719652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signal-safe functions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kumimoji="1" lang="zh-TW" altLang="en-US" sz="3600" dirty="0"/>
              <a:t>請參考：</a:t>
            </a:r>
            <a:r>
              <a:rPr kumimoji="1" lang="en-US" altLang="zh-TW" sz="3600" dirty="0"/>
              <a:t>man 7 signal</a:t>
            </a:r>
            <a:endParaRPr kumimoji="1"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5849148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擋掉</a:t>
            </a:r>
            <a:r>
              <a:rPr kumimoji="1" lang="zh-TW" altLang="en-US" dirty="0"/>
              <a:t> </a:t>
            </a:r>
            <a:r>
              <a:rPr kumimoji="1" lang="en-US" altLang="zh-CN" dirty="0"/>
              <a:t>signal</a:t>
            </a:r>
            <a:endParaRPr kumimoji="1"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281103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F16D08C-C752-774B-A5EC-CED66C70F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9669" cy="1325563"/>
          </a:xfrm>
        </p:spPr>
        <p:txBody>
          <a:bodyPr/>
          <a:lstStyle/>
          <a:p>
            <a:r>
              <a:rPr kumimoji="1" lang="en-US" altLang="zh-TW" dirty="0" err="1"/>
              <a:t>singal</a:t>
            </a:r>
            <a:r>
              <a:rPr kumimoji="1" lang="zh-CN" altLang="en-US" dirty="0"/>
              <a:t>可以類比「中斷處理器」</a:t>
            </a:r>
            <a:endParaRPr kumimoji="1" lang="zh-TW" altLang="en-US" dirty="0"/>
          </a:p>
        </p:txBody>
      </p:sp>
      <p:pic>
        <p:nvPicPr>
          <p:cNvPr id="1026" name="Picture 2" descr="相關圖片">
            <a:extLst>
              <a:ext uri="{FF2B5EF4-FFF2-40B4-BE49-F238E27FC236}">
                <a16:creationId xmlns:a16="http://schemas.microsoft.com/office/drawing/2014/main" id="{AB0068E3-81AD-D842-99C0-725FA9FF4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21731"/>
            <a:ext cx="4879109" cy="366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48A01F6-833D-114B-93D7-67E9A9CB4D85}"/>
              </a:ext>
            </a:extLst>
          </p:cNvPr>
          <p:cNvSpPr/>
          <p:nvPr/>
        </p:nvSpPr>
        <p:spPr>
          <a:xfrm>
            <a:off x="6401594" y="905669"/>
            <a:ext cx="5179218" cy="51792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x86</a:t>
            </a:r>
            <a:r>
              <a:rPr kumimoji="1" lang="zh-CN" altLang="en-US" sz="2400" dirty="0"/>
              <a:t>的中斷共有</a:t>
            </a:r>
            <a:r>
              <a:rPr kumimoji="1" lang="en-US" altLang="zh-CN" sz="2400" dirty="0"/>
              <a:t>15</a:t>
            </a:r>
            <a:r>
              <a:rPr kumimoji="1" lang="zh-CN" altLang="en-US" sz="2400" dirty="0"/>
              <a:t>個</a:t>
            </a:r>
            <a:endParaRPr kumimoji="1" lang="en-US" altLang="zh-CN" sz="2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Signal</a:t>
            </a:r>
            <a:r>
              <a:rPr kumimoji="1" lang="zh-CN" altLang="en-US" sz="2400" dirty="0"/>
              <a:t>共有</a:t>
            </a:r>
            <a:r>
              <a:rPr kumimoji="1" lang="en-US" altLang="zh-CN" sz="2400" dirty="0"/>
              <a:t>31</a:t>
            </a:r>
            <a:r>
              <a:rPr kumimoji="1" lang="zh-CN" altLang="en-US" sz="2400" dirty="0"/>
              <a:t>個</a:t>
            </a:r>
            <a:endParaRPr kumimoji="1"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中斷發生時</a:t>
            </a:r>
            <a:r>
              <a:rPr kumimoji="1" lang="en-US" altLang="zh-CN" sz="2400" dirty="0"/>
              <a:t>x86</a:t>
            </a:r>
            <a:r>
              <a:rPr kumimoji="1" lang="zh-CN" altLang="en-US" sz="2400" dirty="0"/>
              <a:t>預設會將其他中斷遮罩住</a:t>
            </a:r>
            <a:endParaRPr kumimoji="1" lang="en-US" altLang="zh-CN" sz="2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Signal</a:t>
            </a:r>
            <a:r>
              <a:rPr kumimoji="1" lang="zh-CN" altLang="en-US" sz="2400" dirty="0"/>
              <a:t>可以用</a:t>
            </a:r>
            <a:r>
              <a:rPr kumimoji="1" lang="en-US" altLang="zh-CN" sz="2400" dirty="0" err="1"/>
              <a:t>sigprocmask</a:t>
            </a:r>
            <a:r>
              <a:rPr kumimoji="1" lang="zh-CN" altLang="en-US" sz="2400" dirty="0"/>
              <a:t>遮罩住其他</a:t>
            </a:r>
            <a:r>
              <a:rPr kumimoji="1" lang="en-US" altLang="zh-CN" sz="2400" dirty="0"/>
              <a:t>signal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748310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圖片 34">
            <a:extLst>
              <a:ext uri="{FF2B5EF4-FFF2-40B4-BE49-F238E27FC236}">
                <a16:creationId xmlns:a16="http://schemas.microsoft.com/office/drawing/2014/main" id="{5B348DCF-ABC8-EA40-B8EF-942EB5E15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268" y="1306126"/>
            <a:ext cx="2871606" cy="305446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9BB04A7-AE9D-F143-A6EC-3A3409FA6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6708"/>
            <a:ext cx="12192000" cy="781049"/>
          </a:xfrm>
        </p:spPr>
        <p:txBody>
          <a:bodyPr anchor="t"/>
          <a:lstStyle/>
          <a:p>
            <a:pPr algn="ctr"/>
            <a:r>
              <a:rPr kumimoji="1" lang="en-US" altLang="zh-TW" dirty="0"/>
              <a:t>Interrupt &amp; device driver</a:t>
            </a:r>
            <a:endParaRPr kumimoji="1" lang="zh-TW" altLang="en-US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800AB1EC-D367-304C-8BB5-EC023E6A852F}"/>
              </a:ext>
            </a:extLst>
          </p:cNvPr>
          <p:cNvCxnSpPr>
            <a:cxnSpLocks/>
          </p:cNvCxnSpPr>
          <p:nvPr/>
        </p:nvCxnSpPr>
        <p:spPr>
          <a:xfrm>
            <a:off x="0" y="18161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2FA8900C-909D-194D-81BA-4EF07781F9F1}"/>
              </a:ext>
            </a:extLst>
          </p:cNvPr>
          <p:cNvSpPr txBox="1"/>
          <p:nvPr/>
        </p:nvSpPr>
        <p:spPr>
          <a:xfrm rot="16200000">
            <a:off x="11038960" y="2882900"/>
            <a:ext cx="1782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/>
              <a:t>OS kernel</a:t>
            </a:r>
            <a:endParaRPr kumimoji="1" lang="zh-TW" altLang="en-US" sz="2800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CB52E5D8-442E-EB41-8C3C-769C911C4FE0}"/>
              </a:ext>
            </a:extLst>
          </p:cNvPr>
          <p:cNvCxnSpPr>
            <a:cxnSpLocks/>
          </p:cNvCxnSpPr>
          <p:nvPr/>
        </p:nvCxnSpPr>
        <p:spPr>
          <a:xfrm>
            <a:off x="8262" y="45466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5871CEF1-0F07-F64F-8C93-75620BE672F5}"/>
              </a:ext>
            </a:extLst>
          </p:cNvPr>
          <p:cNvSpPr txBox="1"/>
          <p:nvPr/>
        </p:nvSpPr>
        <p:spPr>
          <a:xfrm rot="16200000">
            <a:off x="11087050" y="5557421"/>
            <a:ext cx="16866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/>
              <a:t>hardware</a:t>
            </a:r>
            <a:endParaRPr kumimoji="1" lang="zh-TW" altLang="en-US" sz="2800" dirty="0"/>
          </a:p>
        </p:txBody>
      </p:sp>
      <p:pic>
        <p:nvPicPr>
          <p:cNvPr id="1026" name="Picture 2" descr="相關圖片">
            <a:extLst>
              <a:ext uri="{FF2B5EF4-FFF2-40B4-BE49-F238E27FC236}">
                <a16:creationId xmlns:a16="http://schemas.microsoft.com/office/drawing/2014/main" id="{BCB4389B-6507-C94E-8A95-E13780F06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212" y="5053774"/>
            <a:ext cx="1327150" cy="132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「ic png」的圖片搜尋結果">
            <a:hlinkClick r:id="rId5"/>
            <a:extLst>
              <a:ext uri="{FF2B5EF4-FFF2-40B4-BE49-F238E27FC236}">
                <a16:creationId xmlns:a16="http://schemas.microsoft.com/office/drawing/2014/main" id="{6529CF2E-FD95-FE4E-975D-5D0C86010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387" y="5020140"/>
            <a:ext cx="1365250" cy="136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「cpu png」的圖片搜尋結果">
            <a:hlinkClick r:id="rId7"/>
            <a:extLst>
              <a:ext uri="{FF2B5EF4-FFF2-40B4-BE49-F238E27FC236}">
                <a16:creationId xmlns:a16="http://schemas.microsoft.com/office/drawing/2014/main" id="{DCAFD634-D438-D844-9E20-96DA74DDE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950" y="4975690"/>
            <a:ext cx="1395743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631E4328-D84A-9E4F-AA99-CC377D2C25D1}"/>
              </a:ext>
            </a:extLst>
          </p:cNvPr>
          <p:cNvSpPr txBox="1"/>
          <p:nvPr/>
        </p:nvSpPr>
        <p:spPr>
          <a:xfrm>
            <a:off x="5689600" y="6017774"/>
            <a:ext cx="136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Interrupt controller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735E001-2166-BD4B-9A5B-5BFE84C3A908}"/>
              </a:ext>
            </a:extLst>
          </p:cNvPr>
          <p:cNvSpPr txBox="1"/>
          <p:nvPr/>
        </p:nvSpPr>
        <p:spPr>
          <a:xfrm>
            <a:off x="7885443" y="6196258"/>
            <a:ext cx="136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CPU</a:t>
            </a:r>
            <a:endParaRPr kumimoji="1" lang="zh-TW" altLang="en-US" dirty="0"/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F5619733-9FF2-4D44-9225-5286D1BD8492}"/>
              </a:ext>
            </a:extLst>
          </p:cNvPr>
          <p:cNvCxnSpPr>
            <a:cxnSpLocks/>
            <a:stCxn id="1026" idx="3"/>
            <a:endCxn id="1028" idx="1"/>
          </p:cNvCxnSpPr>
          <p:nvPr/>
        </p:nvCxnSpPr>
        <p:spPr>
          <a:xfrm flipV="1">
            <a:off x="4237362" y="5702765"/>
            <a:ext cx="835025" cy="14584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746C81E5-CAAA-7E44-A93D-C99FA1E95044}"/>
              </a:ext>
            </a:extLst>
          </p:cNvPr>
          <p:cNvCxnSpPr>
            <a:cxnSpLocks/>
            <a:stCxn id="1028" idx="3"/>
            <a:endCxn id="1032" idx="1"/>
          </p:cNvCxnSpPr>
          <p:nvPr/>
        </p:nvCxnSpPr>
        <p:spPr>
          <a:xfrm flipV="1">
            <a:off x="6437637" y="5680540"/>
            <a:ext cx="1417313" cy="22225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99593462-8E02-5F44-83D6-820E6CB0EBA1}"/>
              </a:ext>
            </a:extLst>
          </p:cNvPr>
          <p:cNvCxnSpPr>
            <a:cxnSpLocks/>
            <a:stCxn id="1032" idx="0"/>
          </p:cNvCxnSpPr>
          <p:nvPr/>
        </p:nvCxnSpPr>
        <p:spPr>
          <a:xfrm flipH="1" flipV="1">
            <a:off x="8552821" y="3975100"/>
            <a:ext cx="1" cy="1000590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845EF42-A6A3-6E4F-AF8F-99554A18D447}"/>
              </a:ext>
            </a:extLst>
          </p:cNvPr>
          <p:cNvSpPr txBox="1"/>
          <p:nvPr/>
        </p:nvSpPr>
        <p:spPr>
          <a:xfrm>
            <a:off x="8727148" y="4641748"/>
            <a:ext cx="244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1. Disable all interrupt</a:t>
            </a:r>
            <a:endParaRPr kumimoji="1"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CD6729F-5E2E-E849-B0F7-9202C329D2EC}"/>
              </a:ext>
            </a:extLst>
          </p:cNvPr>
          <p:cNvSpPr txBox="1"/>
          <p:nvPr/>
        </p:nvSpPr>
        <p:spPr>
          <a:xfrm>
            <a:off x="7391400" y="2043453"/>
            <a:ext cx="39687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interrupt_service_routine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lock_private_data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enable_interrupt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1" lang="en-US" altLang="zh-TW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/*...*/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enable_defferable_functions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end_of_interrupt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25F949DE-B969-E24C-9858-8C0AF736B17A}"/>
              </a:ext>
            </a:extLst>
          </p:cNvPr>
          <p:cNvSpPr txBox="1"/>
          <p:nvPr/>
        </p:nvSpPr>
        <p:spPr>
          <a:xfrm>
            <a:off x="2228254" y="2602527"/>
            <a:ext cx="1981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 err="1"/>
              <a:t>soft_interrupt</a:t>
            </a:r>
            <a:endParaRPr kumimoji="1" lang="zh-TW" altLang="en-US" sz="2400" dirty="0"/>
          </a:p>
        </p:txBody>
      </p:sp>
      <p:sp>
        <p:nvSpPr>
          <p:cNvPr id="31" name="摺角紙張 30">
            <a:extLst>
              <a:ext uri="{FF2B5EF4-FFF2-40B4-BE49-F238E27FC236}">
                <a16:creationId xmlns:a16="http://schemas.microsoft.com/office/drawing/2014/main" id="{BAC8C501-7F2B-7A45-BD46-71BD6DBB56FB}"/>
              </a:ext>
            </a:extLst>
          </p:cNvPr>
          <p:cNvSpPr/>
          <p:nvPr/>
        </p:nvSpPr>
        <p:spPr>
          <a:xfrm>
            <a:off x="1154618" y="3941750"/>
            <a:ext cx="928182" cy="463852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driver1</a:t>
            </a:r>
            <a:endParaRPr kumimoji="1" lang="zh-TW" altLang="en-US" dirty="0"/>
          </a:p>
        </p:txBody>
      </p:sp>
      <p:sp>
        <p:nvSpPr>
          <p:cNvPr id="40" name="摺角紙張 39">
            <a:extLst>
              <a:ext uri="{FF2B5EF4-FFF2-40B4-BE49-F238E27FC236}">
                <a16:creationId xmlns:a16="http://schemas.microsoft.com/office/drawing/2014/main" id="{A7378E6D-3393-7D43-B1E4-E1B4A69720D6}"/>
              </a:ext>
            </a:extLst>
          </p:cNvPr>
          <p:cNvSpPr/>
          <p:nvPr/>
        </p:nvSpPr>
        <p:spPr>
          <a:xfrm>
            <a:off x="2316580" y="3941750"/>
            <a:ext cx="928182" cy="463852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driver2</a:t>
            </a:r>
            <a:endParaRPr kumimoji="1" lang="zh-TW" altLang="en-US" dirty="0"/>
          </a:p>
        </p:txBody>
      </p:sp>
      <p:sp>
        <p:nvSpPr>
          <p:cNvPr id="41" name="摺角紙張 40">
            <a:extLst>
              <a:ext uri="{FF2B5EF4-FFF2-40B4-BE49-F238E27FC236}">
                <a16:creationId xmlns:a16="http://schemas.microsoft.com/office/drawing/2014/main" id="{F35FE374-3158-0B4D-BF53-1220F2AD3584}"/>
              </a:ext>
            </a:extLst>
          </p:cNvPr>
          <p:cNvSpPr/>
          <p:nvPr/>
        </p:nvSpPr>
        <p:spPr>
          <a:xfrm>
            <a:off x="3478542" y="3941750"/>
            <a:ext cx="928182" cy="463852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driver3</a:t>
            </a:r>
            <a:endParaRPr kumimoji="1" lang="zh-TW" altLang="en-US" dirty="0"/>
          </a:p>
        </p:txBody>
      </p:sp>
      <p:sp>
        <p:nvSpPr>
          <p:cNvPr id="42" name="摺角紙張 41">
            <a:extLst>
              <a:ext uri="{FF2B5EF4-FFF2-40B4-BE49-F238E27FC236}">
                <a16:creationId xmlns:a16="http://schemas.microsoft.com/office/drawing/2014/main" id="{CB87609A-74E0-BD46-8BAA-5A1A73432ECE}"/>
              </a:ext>
            </a:extLst>
          </p:cNvPr>
          <p:cNvSpPr/>
          <p:nvPr/>
        </p:nvSpPr>
        <p:spPr>
          <a:xfrm>
            <a:off x="5072387" y="3941750"/>
            <a:ext cx="1131564" cy="463852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driver</a:t>
            </a:r>
            <a:r>
              <a:rPr kumimoji="1" lang="zh-TW" altLang="en-US" dirty="0"/>
              <a:t>＿</a:t>
            </a:r>
            <a:r>
              <a:rPr kumimoji="1" lang="en-US" altLang="zh-TW" dirty="0"/>
              <a:t>n</a:t>
            </a:r>
            <a:endParaRPr kumimoji="1" lang="zh-TW" altLang="en-US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D401E0ED-DC9C-E74D-94AB-29BD757B8B57}"/>
              </a:ext>
            </a:extLst>
          </p:cNvPr>
          <p:cNvSpPr/>
          <p:nvPr/>
        </p:nvSpPr>
        <p:spPr>
          <a:xfrm>
            <a:off x="4493446" y="4114662"/>
            <a:ext cx="90626" cy="906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FC28EEFB-CCE9-D640-883D-27D8AD639275}"/>
              </a:ext>
            </a:extLst>
          </p:cNvPr>
          <p:cNvSpPr/>
          <p:nvPr/>
        </p:nvSpPr>
        <p:spPr>
          <a:xfrm>
            <a:off x="4686540" y="4114662"/>
            <a:ext cx="90626" cy="906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2A1724C4-8C8B-E748-B140-AAAE03DAE031}"/>
              </a:ext>
            </a:extLst>
          </p:cNvPr>
          <p:cNvSpPr/>
          <p:nvPr/>
        </p:nvSpPr>
        <p:spPr>
          <a:xfrm>
            <a:off x="4887633" y="4114662"/>
            <a:ext cx="90626" cy="906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6" name="直線箭頭接點 45">
            <a:extLst>
              <a:ext uri="{FF2B5EF4-FFF2-40B4-BE49-F238E27FC236}">
                <a16:creationId xmlns:a16="http://schemas.microsoft.com/office/drawing/2014/main" id="{F545BE0E-0A71-F347-A333-FEC00E2B44F2}"/>
              </a:ext>
            </a:extLst>
          </p:cNvPr>
          <p:cNvCxnSpPr>
            <a:cxnSpLocks/>
          </p:cNvCxnSpPr>
          <p:nvPr/>
        </p:nvCxnSpPr>
        <p:spPr>
          <a:xfrm flipH="1" flipV="1">
            <a:off x="4777166" y="2813735"/>
            <a:ext cx="2868234" cy="513665"/>
          </a:xfrm>
          <a:prstGeom prst="straightConnector1">
            <a:avLst/>
          </a:prstGeom>
          <a:ln w="76200">
            <a:solidFill>
              <a:schemeClr val="bg2">
                <a:lumMod val="7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9125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sigprocmask</a:t>
            </a:r>
            <a:r>
              <a:rPr kumimoji="1" lang="en-US" altLang="zh-TW" dirty="0"/>
              <a:t>()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582615"/>
            <a:ext cx="10515600" cy="5181600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sz="3600" dirty="0">
                <a:solidFill>
                  <a:srgbClr val="78492A"/>
                </a:solidFill>
                <a:latin typeface="Consolas" charset="0"/>
                <a:ea typeface="Consolas" charset="0"/>
                <a:cs typeface="Consolas" charset="0"/>
              </a:rPr>
              <a:t>#include </a:t>
            </a:r>
            <a:r>
              <a:rPr lang="en-US" altLang="zh-TW" sz="3600" dirty="0">
                <a:solidFill>
                  <a:srgbClr val="D12F1B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zh-TW" sz="3600" dirty="0" err="1">
                <a:solidFill>
                  <a:srgbClr val="D12F1B"/>
                </a:solidFill>
                <a:latin typeface="Consolas" charset="0"/>
                <a:ea typeface="Consolas" charset="0"/>
                <a:cs typeface="Consolas" charset="0"/>
              </a:rPr>
              <a:t>signal.h</a:t>
            </a:r>
            <a:r>
              <a:rPr lang="en-US" altLang="zh-TW" sz="3600" dirty="0">
                <a:solidFill>
                  <a:srgbClr val="D12F1B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endParaRPr lang="en-US" altLang="zh-TW" sz="3600" dirty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sz="3600" dirty="0" err="1">
                <a:solidFill>
                  <a:srgbClr val="BA2DA2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zh-TW" sz="3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sz="36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sigprocmask</a:t>
            </a:r>
            <a:r>
              <a:rPr lang="en-US" altLang="zh-TW" sz="3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zh-TW" sz="3600" dirty="0" err="1">
                <a:solidFill>
                  <a:srgbClr val="BA2DA2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zh-TW" sz="3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how, </a:t>
            </a:r>
            <a:r>
              <a:rPr lang="en-US" altLang="zh-TW" sz="3600" dirty="0" err="1">
                <a:solidFill>
                  <a:srgbClr val="BA2DA2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altLang="zh-TW" sz="3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sz="36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sigset_t</a:t>
            </a:r>
            <a:r>
              <a:rPr lang="en-US" altLang="zh-TW" sz="3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*set, </a:t>
            </a:r>
            <a:r>
              <a:rPr lang="en-US" altLang="zh-TW" sz="36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sigset_t</a:t>
            </a:r>
            <a:r>
              <a:rPr lang="en-US" altLang="zh-TW" sz="3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*</a:t>
            </a:r>
            <a:r>
              <a:rPr lang="en-US" altLang="zh-TW" sz="36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oldset</a:t>
            </a:r>
            <a:r>
              <a:rPr lang="en-US" altLang="zh-TW" sz="3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endParaRPr lang="en-US" altLang="zh-TW" dirty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TW" sz="3400" dirty="0">
                <a:solidFill>
                  <a:srgbClr val="000000"/>
                </a:solidFill>
                <a:ea typeface="Consolas" charset="0"/>
                <a:cs typeface="Consolas" charset="0"/>
              </a:rPr>
              <a:t>the value of how, as follows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TW" sz="3300" dirty="0">
                <a:solidFill>
                  <a:srgbClr val="000000"/>
                </a:solidFill>
                <a:ea typeface="Consolas" charset="0"/>
                <a:cs typeface="Consolas" charset="0"/>
              </a:rPr>
              <a:t>SIG_BLOCK</a:t>
            </a:r>
          </a:p>
          <a:p>
            <a:pPr marL="457200" lvl="1" indent="0">
              <a:lnSpc>
                <a:spcPct val="170000"/>
              </a:lnSpc>
              <a:buNone/>
            </a:pPr>
            <a:r>
              <a:rPr lang="en-US" altLang="zh-TW" sz="3300" dirty="0">
                <a:solidFill>
                  <a:srgbClr val="000000"/>
                </a:solidFill>
                <a:ea typeface="Consolas" charset="0"/>
                <a:cs typeface="Consolas" charset="0"/>
              </a:rPr>
              <a:t>The set of blocked signals is the union of the current  set  and the set argument.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TW" sz="3300" dirty="0">
                <a:solidFill>
                  <a:srgbClr val="000000"/>
                </a:solidFill>
                <a:ea typeface="Consolas" charset="0"/>
                <a:cs typeface="Consolas" charset="0"/>
              </a:rPr>
              <a:t>SIG_UNBLOCK</a:t>
            </a:r>
          </a:p>
          <a:p>
            <a:pPr marL="457200" lvl="1" indent="0">
              <a:lnSpc>
                <a:spcPct val="170000"/>
              </a:lnSpc>
              <a:buNone/>
            </a:pPr>
            <a:r>
              <a:rPr lang="en-US" altLang="zh-TW" sz="3300" dirty="0">
                <a:solidFill>
                  <a:srgbClr val="000000"/>
                </a:solidFill>
                <a:ea typeface="Consolas" charset="0"/>
                <a:cs typeface="Consolas" charset="0"/>
              </a:rPr>
              <a:t>The  signals  in set are removed from the current set of blocked signals.  It is permissible to attempt to unblock a signal which is not blocked.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TW" sz="3300" dirty="0">
                <a:solidFill>
                  <a:srgbClr val="000000"/>
                </a:solidFill>
                <a:ea typeface="Consolas" charset="0"/>
                <a:cs typeface="Consolas" charset="0"/>
              </a:rPr>
              <a:t>SIG_SETMASK</a:t>
            </a:r>
          </a:p>
          <a:p>
            <a:pPr marL="457200" lvl="1" indent="0">
              <a:lnSpc>
                <a:spcPct val="170000"/>
              </a:lnSpc>
              <a:buNone/>
            </a:pPr>
            <a:r>
              <a:rPr lang="en-US" altLang="zh-TW" sz="3300" dirty="0">
                <a:solidFill>
                  <a:srgbClr val="000000"/>
                </a:solidFill>
                <a:ea typeface="Consolas" charset="0"/>
                <a:cs typeface="Consolas" charset="0"/>
              </a:rPr>
              <a:t>The set of blocked signals is set to the argument set.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8625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signal</a:t>
            </a:r>
            <a:r>
              <a:rPr kumimoji="1" lang="zh-TW" altLang="en-US" dirty="0"/>
              <a:t>的用法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第一個參數接一個</a:t>
            </a:r>
            <a:r>
              <a:rPr kumimoji="1" lang="en-US" altLang="zh-TW" dirty="0"/>
              <a:t>signal</a:t>
            </a:r>
            <a:r>
              <a:rPr kumimoji="1" lang="zh-TW" altLang="en-US" dirty="0"/>
              <a:t>的編號，例如：</a:t>
            </a:r>
            <a:r>
              <a:rPr kumimoji="1" lang="en-US" altLang="zh-TW" dirty="0"/>
              <a:t>SIGKILL</a:t>
            </a:r>
          </a:p>
          <a:p>
            <a:r>
              <a:rPr kumimoji="1" lang="zh-TW" altLang="en-US" dirty="0"/>
              <a:t>第二個參數接一個函數指標，該函數的參數是</a:t>
            </a:r>
            <a:r>
              <a:rPr kumimoji="1" lang="en-US" altLang="zh-TW" dirty="0"/>
              <a:t>signal</a:t>
            </a:r>
            <a:r>
              <a:rPr kumimoji="1" lang="zh-TW" altLang="en-US" dirty="0"/>
              <a:t>的編號，回傳值是</a:t>
            </a:r>
            <a:r>
              <a:rPr kumimoji="1" lang="en-US" altLang="zh-TW" dirty="0"/>
              <a:t>void『</a:t>
            </a:r>
            <a:r>
              <a:rPr kumimoji="1" lang="zh-TW" altLang="en-US" dirty="0"/>
              <a:t>或，第二個參數是</a:t>
            </a:r>
            <a:r>
              <a:rPr lang="en-US" altLang="zh-TW" dirty="0"/>
              <a:t>SIG_IGN</a:t>
            </a:r>
            <a:r>
              <a:rPr lang="zh-TW" altLang="en-US" dirty="0"/>
              <a:t>、</a:t>
            </a:r>
            <a:r>
              <a:rPr lang="en-US" altLang="zh-TW" dirty="0"/>
              <a:t>SIG_DFL</a:t>
            </a:r>
            <a:r>
              <a:rPr kumimoji="1" lang="en-US" altLang="zh-TW" dirty="0"/>
              <a:t>』</a:t>
            </a:r>
          </a:p>
          <a:p>
            <a:pPr lvl="1"/>
            <a:r>
              <a:rPr kumimoji="1" lang="zh-TW" altLang="en-US" dirty="0"/>
              <a:t>如果是</a:t>
            </a:r>
            <a:r>
              <a:rPr kumimoji="1" lang="en-US" altLang="zh-TW" dirty="0"/>
              <a:t>SIG_IGN</a:t>
            </a:r>
            <a:r>
              <a:rPr kumimoji="1" lang="zh-TW" altLang="en-US" dirty="0"/>
              <a:t>，則忽略該</a:t>
            </a:r>
            <a:r>
              <a:rPr kumimoji="1" lang="en-US" altLang="zh-TW" dirty="0"/>
              <a:t>signal</a:t>
            </a:r>
          </a:p>
          <a:p>
            <a:pPr lvl="1"/>
            <a:r>
              <a:rPr kumimoji="1" lang="zh-TW" altLang="en-US" dirty="0"/>
              <a:t>如果是</a:t>
            </a:r>
            <a:r>
              <a:rPr kumimoji="1" lang="en-US" altLang="zh-TW" dirty="0"/>
              <a:t>SIG_DEF</a:t>
            </a:r>
            <a:r>
              <a:rPr kumimoji="1" lang="zh-TW" altLang="en-US" dirty="0"/>
              <a:t>，則採用</a:t>
            </a:r>
            <a:r>
              <a:rPr kumimoji="1" lang="en-US" altLang="zh-TW" dirty="0"/>
              <a:t>Linux</a:t>
            </a:r>
            <a:r>
              <a:rPr kumimoji="1" lang="zh-TW" altLang="en-US" dirty="0"/>
              <a:t>內建的處理方式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但這個函數在不同作業系統上行為不太一樣，</a:t>
            </a:r>
            <a:r>
              <a:rPr kumimoji="1" lang="en-US" altLang="zh-TW" dirty="0"/>
              <a:t>『</a:t>
            </a:r>
            <a:r>
              <a:rPr kumimoji="1" lang="zh-TW" altLang="en-US" b="1" dirty="0"/>
              <a:t>跨平台時</a:t>
            </a:r>
            <a:r>
              <a:rPr kumimoji="1" lang="zh-TW" altLang="en-US" dirty="0"/>
              <a:t>最好用</a:t>
            </a:r>
            <a:r>
              <a:rPr kumimoji="1" lang="en-US" altLang="zh-TW" dirty="0" err="1"/>
              <a:t>sigaction</a:t>
            </a:r>
            <a:r>
              <a:rPr kumimoji="1" lang="en-US" altLang="zh-TW" dirty="0"/>
              <a:t>』</a:t>
            </a:r>
            <a:r>
              <a:rPr kumimoji="1" lang="zh-TW" altLang="en-US" dirty="0"/>
              <a:t>代替</a:t>
            </a:r>
            <a:r>
              <a:rPr kumimoji="1" lang="en-US" altLang="zh-TW" dirty="0"/>
              <a:t>signal</a:t>
            </a:r>
          </a:p>
          <a:p>
            <a:pPr lvl="1"/>
            <a:r>
              <a:rPr kumimoji="1" lang="zh-CN" altLang="en-US" dirty="0"/>
              <a:t>這門課假設是在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下撰寫程式，因此在大部分情況下</a:t>
            </a:r>
            <a:r>
              <a:rPr kumimoji="1" lang="en-US" altLang="zh-CN" dirty="0" err="1"/>
              <a:t>singal</a:t>
            </a:r>
            <a:r>
              <a:rPr kumimoji="1" lang="zh-CN" altLang="en-US" dirty="0"/>
              <a:t>是足夠的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後面會介紹</a:t>
            </a:r>
            <a:r>
              <a:rPr kumimoji="1" lang="en-US" altLang="zh-CN" dirty="0" err="1"/>
              <a:t>sigaction</a:t>
            </a:r>
            <a:r>
              <a:rPr kumimoji="1" lang="zh-CN" altLang="en-US" dirty="0"/>
              <a:t>相較於</a:t>
            </a:r>
            <a:r>
              <a:rPr kumimoji="1" lang="en-US" altLang="zh-CN" dirty="0"/>
              <a:t>signal</a:t>
            </a:r>
            <a:r>
              <a:rPr kumimoji="1" lang="zh-CN" altLang="en-US" dirty="0"/>
              <a:t>，明確定義的地方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40709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sigprocmask.c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1"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sz="2000" dirty="0">
                <a:solidFill>
                  <a:srgbClr val="BA2DA2"/>
                </a:solidFill>
                <a:latin typeface="Menlo" charset="0"/>
              </a:rPr>
              <a:t>void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Menlo" charset="0"/>
              </a:rPr>
              <a:t>sighandler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TW" sz="2000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Menlo" charset="0"/>
              </a:rPr>
              <a:t>signumber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altLang="zh-TW" sz="2000" dirty="0" err="1">
                <a:solidFill>
                  <a:srgbClr val="000000"/>
                </a:solidFill>
                <a:latin typeface="Menlo" charset="0"/>
              </a:rPr>
              <a:t>printf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TW" sz="2000" dirty="0">
                <a:solidFill>
                  <a:srgbClr val="D12F1B"/>
                </a:solidFill>
                <a:latin typeface="Menlo" charset="0"/>
              </a:rPr>
              <a:t>"get a signal named '%d', '%s'\n"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altLang="zh-TW" sz="2000" dirty="0" err="1">
                <a:solidFill>
                  <a:srgbClr val="000000"/>
                </a:solidFill>
                <a:latin typeface="Menlo" charset="0"/>
              </a:rPr>
              <a:t>signumber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zh-TW" altLang="en-US" sz="2000" dirty="0">
                <a:solidFill>
                  <a:srgbClr val="000000"/>
                </a:solidFill>
                <a:latin typeface="Menlo" charset="0"/>
              </a:rPr>
              <a:t>              </a:t>
            </a:r>
            <a:r>
              <a:rPr lang="en-US" altLang="zh-TW" sz="2000" dirty="0" err="1">
                <a:solidFill>
                  <a:srgbClr val="000000"/>
                </a:solidFill>
                <a:latin typeface="Menlo" charset="0"/>
              </a:rPr>
              <a:t>sys_siglist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[</a:t>
            </a:r>
            <a:r>
              <a:rPr lang="en-US" altLang="zh-TW" sz="2000" dirty="0" err="1">
                <a:solidFill>
                  <a:srgbClr val="000000"/>
                </a:solidFill>
                <a:latin typeface="Menlo" charset="0"/>
              </a:rPr>
              <a:t>signumber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]);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}</a:t>
            </a:r>
          </a:p>
          <a:p>
            <a:pPr marL="514350" indent="-514350">
              <a:buFont typeface="+mj-lt"/>
              <a:buAutoNum type="arabicPeriod"/>
            </a:pPr>
            <a:br>
              <a:rPr lang="en-US" altLang="zh-TW" sz="2000" dirty="0">
                <a:solidFill>
                  <a:srgbClr val="000000"/>
                </a:solidFill>
                <a:latin typeface="Menlo" charset="0"/>
              </a:rPr>
            </a:br>
            <a:endParaRPr lang="en-US" altLang="zh-TW" sz="2000" dirty="0">
              <a:solidFill>
                <a:srgbClr val="000000"/>
              </a:solidFill>
              <a:latin typeface="Menlo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 main(</a:t>
            </a:r>
            <a:r>
              <a:rPr lang="en-US" altLang="zh-TW" sz="2000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Menlo" charset="0"/>
              </a:rPr>
              <a:t>argc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altLang="zh-TW" sz="2000" dirty="0">
                <a:solidFill>
                  <a:srgbClr val="BA2DA2"/>
                </a:solidFill>
                <a:latin typeface="Menlo" charset="0"/>
              </a:rPr>
              <a:t>char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 **</a:t>
            </a:r>
            <a:r>
              <a:rPr lang="en-US" altLang="zh-TW" sz="2000" dirty="0" err="1">
                <a:solidFill>
                  <a:srgbClr val="000000"/>
                </a:solidFill>
                <a:latin typeface="Menlo" charset="0"/>
              </a:rPr>
              <a:t>argv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altLang="zh-TW" sz="2000" dirty="0" err="1">
                <a:solidFill>
                  <a:srgbClr val="000000"/>
                </a:solidFill>
                <a:latin typeface="Menlo" charset="0"/>
              </a:rPr>
              <a:t>sigset_t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Menlo" charset="0"/>
              </a:rPr>
              <a:t>sigset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    assert(signal(SIGQUIT, </a:t>
            </a:r>
            <a:r>
              <a:rPr lang="en-US" altLang="zh-TW" sz="2000" dirty="0" err="1">
                <a:solidFill>
                  <a:srgbClr val="000000"/>
                </a:solidFill>
                <a:latin typeface="Menlo" charset="0"/>
              </a:rPr>
              <a:t>sighandler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) != SIG_ERR);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altLang="zh-TW" sz="2000" dirty="0">
                <a:solidFill>
                  <a:srgbClr val="008400"/>
                </a:solidFill>
                <a:latin typeface="Menlo" charset="0"/>
              </a:rPr>
              <a:t>/*</a:t>
            </a:r>
            <a:r>
              <a:rPr lang="zh-TW" altLang="en-US" sz="2000" dirty="0">
                <a:solidFill>
                  <a:srgbClr val="008400"/>
                </a:solidFill>
              </a:rPr>
              <a:t>終止所有的</a:t>
            </a:r>
            <a:r>
              <a:rPr lang="en-US" altLang="zh-TW" sz="2000" dirty="0">
                <a:solidFill>
                  <a:srgbClr val="008400"/>
                </a:solidFill>
                <a:latin typeface="Menlo" charset="0"/>
              </a:rPr>
              <a:t>signal*/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altLang="zh-TW" sz="2000" dirty="0" err="1">
                <a:solidFill>
                  <a:srgbClr val="000000"/>
                </a:solidFill>
                <a:latin typeface="Menlo" charset="0"/>
              </a:rPr>
              <a:t>sigfillset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(&amp;</a:t>
            </a:r>
            <a:r>
              <a:rPr lang="en-US" altLang="zh-TW" sz="2000" dirty="0" err="1">
                <a:solidFill>
                  <a:srgbClr val="000000"/>
                </a:solidFill>
                <a:latin typeface="Menlo" charset="0"/>
              </a:rPr>
              <a:t>sigset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altLang="zh-TW" sz="2000" dirty="0" err="1">
                <a:solidFill>
                  <a:srgbClr val="000000"/>
                </a:solidFill>
                <a:latin typeface="Menlo" charset="0"/>
              </a:rPr>
              <a:t>sigprocmask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(SIG_SETMASK, &amp;</a:t>
            </a:r>
            <a:r>
              <a:rPr lang="en-US" altLang="zh-TW" sz="2000" dirty="0" err="1">
                <a:solidFill>
                  <a:srgbClr val="000000"/>
                </a:solidFill>
                <a:latin typeface="Menlo" charset="0"/>
              </a:rPr>
              <a:t>sigset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altLang="zh-TW" sz="2000" dirty="0">
                <a:solidFill>
                  <a:srgbClr val="BA2DA2"/>
                </a:solidFill>
                <a:latin typeface="Menlo" charset="0"/>
              </a:rPr>
              <a:t>NULL</a:t>
            </a:r>
            <a:r>
              <a:rPr lang="en-US" altLang="zh-TW" sz="2000" dirty="0">
                <a:solidFill>
                  <a:srgbClr val="000000"/>
                </a:solidFill>
                <a:latin typeface="Menlo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9919237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sigprocmask.c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1">
            <a:normAutofit fontScale="62500" lnSpcReduction="20000"/>
          </a:bodyPr>
          <a:lstStyle/>
          <a:p>
            <a:pPr marL="514350" indent="-514350">
              <a:buFont typeface="+mj-lt"/>
              <a:buAutoNum type="arabicPeriod" startAt="15"/>
            </a:pP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altLang="zh-TW" dirty="0">
                <a:solidFill>
                  <a:srgbClr val="008400"/>
                </a:solidFill>
                <a:latin typeface="Menlo" charset="0"/>
              </a:rPr>
              <a:t>/*</a:t>
            </a:r>
            <a:r>
              <a:rPr lang="zh-TW" altLang="en-US" dirty="0">
                <a:solidFill>
                  <a:srgbClr val="008400"/>
                </a:solidFill>
              </a:rPr>
              <a:t>睡</a:t>
            </a:r>
            <a:r>
              <a:rPr lang="en-US" altLang="zh-TW" dirty="0">
                <a:solidFill>
                  <a:srgbClr val="008400"/>
                </a:solidFill>
                <a:latin typeface="Menlo" charset="0"/>
              </a:rPr>
              <a:t>10</a:t>
            </a:r>
            <a:r>
              <a:rPr lang="zh-TW" altLang="en-US" dirty="0">
                <a:solidFill>
                  <a:srgbClr val="008400"/>
                </a:solidFill>
              </a:rPr>
              <a:t>秒鐘</a:t>
            </a:r>
            <a:r>
              <a:rPr lang="en-US" altLang="zh-TW" dirty="0">
                <a:solidFill>
                  <a:srgbClr val="008400"/>
                </a:solidFill>
                <a:latin typeface="Menlo" charset="0"/>
              </a:rPr>
              <a:t>*/</a:t>
            </a:r>
          </a:p>
          <a:p>
            <a:pPr marL="514350" indent="-514350">
              <a:buFont typeface="+mj-lt"/>
              <a:buAutoNum type="arabicPeriod" startAt="15"/>
            </a:pP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printf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TW" dirty="0">
                <a:solidFill>
                  <a:srgbClr val="D12F1B"/>
                </a:solidFill>
                <a:latin typeface="Menlo" charset="0"/>
              </a:rPr>
              <a:t>"sleep 10sec\n"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);</a:t>
            </a:r>
            <a:endParaRPr lang="en-US" altLang="zh-TW" dirty="0">
              <a:solidFill>
                <a:srgbClr val="D12F1B"/>
              </a:solidFill>
              <a:latin typeface="Menlo" charset="0"/>
            </a:endParaRPr>
          </a:p>
          <a:p>
            <a:pPr marL="514350" indent="-514350">
              <a:buFont typeface="+mj-lt"/>
              <a:buAutoNum type="arabicPeriod" startAt="15"/>
            </a:pP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altLang="zh-TW" dirty="0">
                <a:solidFill>
                  <a:srgbClr val="BA2DA2"/>
                </a:solidFill>
                <a:latin typeface="Menlo" charset="0"/>
              </a:rPr>
              <a:t>for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=</a:t>
            </a:r>
            <a:r>
              <a:rPr lang="en-US" altLang="zh-TW" dirty="0">
                <a:solidFill>
                  <a:srgbClr val="272AD8"/>
                </a:solidFill>
                <a:latin typeface="Menlo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;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&lt;</a:t>
            </a:r>
            <a:r>
              <a:rPr lang="en-US" altLang="zh-TW" dirty="0">
                <a:solidFill>
                  <a:srgbClr val="272AD8"/>
                </a:solidFill>
                <a:latin typeface="Menlo" charset="0"/>
              </a:rPr>
              <a:t>10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;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++) {</a:t>
            </a:r>
          </a:p>
          <a:p>
            <a:pPr marL="514350" indent="-514350">
              <a:buFont typeface="+mj-lt"/>
              <a:buAutoNum type="arabicPeriod" startAt="15"/>
            </a:pP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    sleep(</a:t>
            </a:r>
            <a:r>
              <a:rPr lang="en-US" altLang="zh-TW" dirty="0">
                <a:solidFill>
                  <a:srgbClr val="272AD8"/>
                </a:solidFill>
                <a:latin typeface="Menlo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); write(</a:t>
            </a:r>
            <a:r>
              <a:rPr lang="en-US" altLang="zh-TW" dirty="0">
                <a:solidFill>
                  <a:srgbClr val="272AD8"/>
                </a:solidFill>
                <a:latin typeface="Menlo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altLang="zh-TW" dirty="0">
                <a:solidFill>
                  <a:srgbClr val="D12F1B"/>
                </a:solidFill>
                <a:latin typeface="Menlo" charset="0"/>
              </a:rPr>
              <a:t>"*"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altLang="zh-TW" dirty="0">
                <a:solidFill>
                  <a:srgbClr val="272AD8"/>
                </a:solidFill>
                <a:latin typeface="Menlo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marL="514350" indent="-514350">
              <a:buFont typeface="+mj-lt"/>
              <a:buAutoNum type="arabicPeriod" startAt="15"/>
            </a:pP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    }</a:t>
            </a:r>
          </a:p>
          <a:p>
            <a:pPr marL="514350" indent="-514350">
              <a:buFont typeface="+mj-lt"/>
              <a:buAutoNum type="arabicPeriod" startAt="15"/>
            </a:pP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printf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TW" dirty="0">
                <a:solidFill>
                  <a:srgbClr val="D12F1B"/>
                </a:solidFill>
                <a:latin typeface="Menlo" charset="0"/>
              </a:rPr>
              <a:t>"\n"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marL="514350" indent="-514350">
              <a:buFont typeface="+mj-lt"/>
              <a:buAutoNum type="arabicPeriod" startAt="15"/>
            </a:pP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altLang="zh-TW" dirty="0">
                <a:solidFill>
                  <a:srgbClr val="008400"/>
                </a:solidFill>
                <a:latin typeface="Menlo" charset="0"/>
              </a:rPr>
              <a:t>/*</a:t>
            </a:r>
            <a:r>
              <a:rPr lang="zh-TW" altLang="en-US" dirty="0">
                <a:solidFill>
                  <a:srgbClr val="008400"/>
                </a:solidFill>
              </a:rPr>
              <a:t>重新啓動所有的</a:t>
            </a:r>
            <a:r>
              <a:rPr lang="en-US" altLang="zh-TW" dirty="0">
                <a:solidFill>
                  <a:srgbClr val="008400"/>
                </a:solidFill>
                <a:latin typeface="Menlo" charset="0"/>
              </a:rPr>
              <a:t>signal*/</a:t>
            </a:r>
          </a:p>
          <a:p>
            <a:pPr marL="514350" indent="-514350">
              <a:buFont typeface="+mj-lt"/>
              <a:buAutoNum type="arabicPeriod" startAt="15"/>
            </a:pP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sigemptyset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(&amp;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sigset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marL="514350" indent="-514350">
              <a:buFont typeface="+mj-lt"/>
              <a:buAutoNum type="arabicPeriod" startAt="15"/>
            </a:pP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sigprocmask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(SIG_SETMASK, &amp;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sigset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altLang="zh-TW" dirty="0">
                <a:solidFill>
                  <a:srgbClr val="BA2DA2"/>
                </a:solidFill>
                <a:latin typeface="Menlo" charset="0"/>
              </a:rPr>
              <a:t>NULL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marL="514350" indent="-514350">
              <a:buFont typeface="+mj-lt"/>
              <a:buAutoNum type="arabicPeriod" startAt="15"/>
            </a:pP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altLang="zh-TW" dirty="0">
                <a:solidFill>
                  <a:srgbClr val="BA2DA2"/>
                </a:solidFill>
                <a:latin typeface="Menlo" charset="0"/>
              </a:rPr>
              <a:t>while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(</a:t>
            </a:r>
            <a:r>
              <a:rPr lang="en-US" altLang="zh-TW" dirty="0">
                <a:solidFill>
                  <a:srgbClr val="272AD8"/>
                </a:solidFill>
                <a:latin typeface="Menlo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) {</a:t>
            </a:r>
          </a:p>
          <a:p>
            <a:pPr marL="514350" indent="-514350">
              <a:buFont typeface="+mj-lt"/>
              <a:buAutoNum type="arabicPeriod" startAt="15"/>
            </a:pP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        pause();</a:t>
            </a:r>
          </a:p>
          <a:p>
            <a:pPr marL="514350" indent="-514350">
              <a:buFont typeface="+mj-lt"/>
              <a:buAutoNum type="arabicPeriod" startAt="15"/>
            </a:pP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    }</a:t>
            </a:r>
          </a:p>
          <a:p>
            <a:pPr marL="514350" indent="-514350">
              <a:buFont typeface="+mj-lt"/>
              <a:buAutoNum type="arabicPeriod" startAt="15"/>
            </a:pP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}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is-IS" altLang="zh-TW" dirty="0">
              <a:solidFill>
                <a:srgbClr val="000000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4718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執行結果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b="1" dirty="0" err="1">
                <a:solidFill>
                  <a:srgbClr val="34BC26"/>
                </a:solidFill>
                <a:latin typeface="Menlo" panose="020B0609030804020204" pitchFamily="49" charset="0"/>
              </a:rPr>
              <a:t>shiwulo@NUC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  <a:r>
              <a:rPr lang="en-US" altLang="zh-TW" b="1" dirty="0">
                <a:solidFill>
                  <a:srgbClr val="5230E1"/>
                </a:solidFill>
                <a:latin typeface="Menlo" panose="020B0609030804020204" pitchFamily="49" charset="0"/>
              </a:rPr>
              <a:t>~/</a:t>
            </a:r>
            <a:r>
              <a:rPr lang="en-US" altLang="zh-TW" b="1" dirty="0" err="1">
                <a:solidFill>
                  <a:srgbClr val="5230E1"/>
                </a:solidFill>
                <a:latin typeface="Menlo" panose="020B0609030804020204" pitchFamily="49" charset="0"/>
              </a:rPr>
              <a:t>sp</a:t>
            </a:r>
            <a:r>
              <a:rPr lang="en-US" altLang="zh-TW" b="1" dirty="0">
                <a:solidFill>
                  <a:srgbClr val="5230E1"/>
                </a:solidFill>
                <a:latin typeface="Menlo" panose="020B0609030804020204" pitchFamily="49" charset="0"/>
              </a:rPr>
              <a:t>/ch10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$ ./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sigprocmask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sleep 10sec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**^C*^C^C^C***^\****</a:t>
            </a:r>
          </a:p>
          <a:p>
            <a:pPr marL="0" indent="0">
              <a:buNone/>
            </a:pPr>
            <a:b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zh-TW" b="1" dirty="0" err="1">
                <a:solidFill>
                  <a:srgbClr val="34BC26"/>
                </a:solidFill>
                <a:latin typeface="Menlo" panose="020B0609030804020204" pitchFamily="49" charset="0"/>
              </a:rPr>
              <a:t>shiwulo@NUC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  <a:r>
              <a:rPr lang="en-US" altLang="zh-TW" b="1" dirty="0">
                <a:solidFill>
                  <a:srgbClr val="5230E1"/>
                </a:solidFill>
                <a:latin typeface="Menlo" panose="020B0609030804020204" pitchFamily="49" charset="0"/>
              </a:rPr>
              <a:t>~/</a:t>
            </a:r>
            <a:r>
              <a:rPr lang="en-US" altLang="zh-TW" b="1" dirty="0" err="1">
                <a:solidFill>
                  <a:srgbClr val="5230E1"/>
                </a:solidFill>
                <a:latin typeface="Menlo" panose="020B0609030804020204" pitchFamily="49" charset="0"/>
              </a:rPr>
              <a:t>sp</a:t>
            </a:r>
            <a:r>
              <a:rPr lang="en-US" altLang="zh-TW" b="1" dirty="0">
                <a:solidFill>
                  <a:srgbClr val="5230E1"/>
                </a:solidFill>
                <a:latin typeface="Menlo" panose="020B0609030804020204" pitchFamily="49" charset="0"/>
              </a:rPr>
              <a:t>/ch10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$ ./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sigprocmask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sleep 10sec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**^\*^\^\^\^\^\*******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get a signal named '3', 'Quit'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^\get a signal named '3', 'Quit'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^C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91364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等待</a:t>
            </a:r>
            <a:r>
              <a:rPr kumimoji="1" lang="en-US" altLang="zh-TW" dirty="0"/>
              <a:t>signal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rgbClr val="78492A"/>
                </a:solidFill>
                <a:latin typeface="Menlo" charset="0"/>
              </a:rPr>
              <a:t>#include </a:t>
            </a:r>
            <a:r>
              <a:rPr lang="en-US" altLang="zh-TW" dirty="0">
                <a:solidFill>
                  <a:srgbClr val="D12F1B"/>
                </a:solidFill>
                <a:latin typeface="Menlo" charset="0"/>
              </a:rPr>
              <a:t>&lt;</a:t>
            </a:r>
            <a:r>
              <a:rPr lang="en-US" altLang="zh-TW" dirty="0" err="1">
                <a:solidFill>
                  <a:srgbClr val="D12F1B"/>
                </a:solidFill>
                <a:latin typeface="Menlo" charset="0"/>
              </a:rPr>
              <a:t>unistd.h</a:t>
            </a:r>
            <a:r>
              <a:rPr lang="en-US" altLang="zh-TW" dirty="0">
                <a:solidFill>
                  <a:srgbClr val="D12F1B"/>
                </a:solidFill>
                <a:latin typeface="Menlo" charset="0"/>
              </a:rPr>
              <a:t>&gt;</a:t>
            </a:r>
            <a:endParaRPr lang="en-US" altLang="zh-TW" dirty="0">
              <a:solidFill>
                <a:srgbClr val="000000"/>
              </a:solidFill>
              <a:latin typeface="Menlo" charset="0"/>
            </a:endParaRPr>
          </a:p>
          <a:p>
            <a:pPr>
              <a:lnSpc>
                <a:spcPct val="150000"/>
              </a:lnSpc>
            </a:pP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pause(</a:t>
            </a:r>
            <a:r>
              <a:rPr lang="en-US" altLang="zh-TW" dirty="0">
                <a:solidFill>
                  <a:srgbClr val="BA2DA2"/>
                </a:solidFill>
                <a:latin typeface="Menlo" charset="0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lvl="1">
              <a:lnSpc>
                <a:spcPct val="150000"/>
              </a:lnSpc>
            </a:pPr>
            <a:r>
              <a:rPr kumimoji="1" lang="zh-TW" altLang="en-US" dirty="0"/>
              <a:t>等待任何</a:t>
            </a:r>
            <a:r>
              <a:rPr kumimoji="1" lang="en-US" altLang="zh-TW" dirty="0"/>
              <a:t>signal</a:t>
            </a:r>
            <a:r>
              <a:rPr kumimoji="1" lang="zh-TW" altLang="en-US" dirty="0"/>
              <a:t>發生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rgbClr val="78492A"/>
                </a:solidFill>
                <a:latin typeface="Menlo" charset="0"/>
              </a:rPr>
              <a:t>#include </a:t>
            </a:r>
            <a:r>
              <a:rPr lang="en-US" altLang="zh-TW" dirty="0">
                <a:solidFill>
                  <a:srgbClr val="D12F1B"/>
                </a:solidFill>
                <a:latin typeface="Menlo" charset="0"/>
              </a:rPr>
              <a:t>&lt;</a:t>
            </a:r>
            <a:r>
              <a:rPr lang="en-US" altLang="zh-TW" dirty="0" err="1">
                <a:solidFill>
                  <a:srgbClr val="D12F1B"/>
                </a:solidFill>
                <a:latin typeface="Menlo" charset="0"/>
              </a:rPr>
              <a:t>signal.h</a:t>
            </a:r>
            <a:r>
              <a:rPr lang="en-US" altLang="zh-TW" dirty="0">
                <a:solidFill>
                  <a:srgbClr val="D12F1B"/>
                </a:solidFill>
                <a:latin typeface="Menlo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sigsuspend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const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sigset_t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*mask);</a:t>
            </a:r>
          </a:p>
          <a:p>
            <a:pPr lvl="1">
              <a:lnSpc>
                <a:spcPct val="150000"/>
              </a:lnSpc>
            </a:pPr>
            <a:r>
              <a:rPr kumimoji="1" lang="zh-TW" altLang="en-US" dirty="0"/>
              <a:t>等待特定的</a:t>
            </a:r>
            <a:r>
              <a:rPr kumimoji="1" lang="en-US" altLang="zh-TW" dirty="0"/>
              <a:t>signal</a:t>
            </a:r>
            <a:r>
              <a:rPr kumimoji="1" lang="zh-TW" altLang="en-US" dirty="0"/>
              <a:t>發生</a:t>
            </a:r>
            <a:endParaRPr kumimoji="1" lang="en-US" altLang="zh-TW" dirty="0"/>
          </a:p>
          <a:p>
            <a:pPr lvl="1">
              <a:lnSpc>
                <a:spcPct val="150000"/>
              </a:lnSpc>
            </a:pPr>
            <a:r>
              <a:rPr kumimoji="1" lang="zh-TW" altLang="en-US" dirty="0"/>
              <a:t>用法：先將其他</a:t>
            </a:r>
            <a:r>
              <a:rPr kumimoji="1" lang="en-US" altLang="zh-TW" dirty="0"/>
              <a:t>signal</a:t>
            </a:r>
            <a:r>
              <a:rPr kumimoji="1" lang="zh-TW" altLang="en-US" dirty="0"/>
              <a:t>用</a:t>
            </a:r>
            <a:r>
              <a:rPr kumimoji="1" lang="en-US" altLang="zh-TW" dirty="0"/>
              <a:t>mask</a:t>
            </a:r>
            <a:r>
              <a:rPr kumimoji="1" lang="zh-TW" altLang="en-US" dirty="0"/>
              <a:t>遮蓋掉</a:t>
            </a:r>
          </a:p>
        </p:txBody>
      </p:sp>
    </p:spTree>
    <p:extLst>
      <p:ext uri="{BB962C8B-B14F-4D97-AF65-F5344CB8AC3E}">
        <p14:creationId xmlns:p14="http://schemas.microsoft.com/office/powerpoint/2010/main" val="65843852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將</a:t>
            </a:r>
            <a:r>
              <a:rPr kumimoji="1" lang="en-US" altLang="zh-TW" dirty="0"/>
              <a:t>signal</a:t>
            </a:r>
            <a:r>
              <a:rPr kumimoji="1" lang="zh-TW" altLang="en-US" dirty="0"/>
              <a:t>同步化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10408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同步化的</a:t>
            </a:r>
            <a:r>
              <a:rPr kumimoji="1" lang="en-US" altLang="zh-TW" dirty="0"/>
              <a:t>signal</a:t>
            </a:r>
            <a:r>
              <a:rPr kumimoji="1" lang="zh-TW" altLang="en-US" dirty="0"/>
              <a:t>處理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78492A"/>
                </a:solidFill>
                <a:latin typeface="Menlo" charset="0"/>
              </a:rPr>
              <a:t>#include </a:t>
            </a:r>
            <a:r>
              <a:rPr lang="en-US" altLang="zh-TW" dirty="0">
                <a:solidFill>
                  <a:srgbClr val="D12F1B"/>
                </a:solidFill>
                <a:latin typeface="Menlo" charset="0"/>
              </a:rPr>
              <a:t>&lt;</a:t>
            </a:r>
            <a:r>
              <a:rPr lang="en-US" altLang="zh-TW" dirty="0" err="1">
                <a:solidFill>
                  <a:srgbClr val="D12F1B"/>
                </a:solidFill>
                <a:latin typeface="Menlo" charset="0"/>
              </a:rPr>
              <a:t>signal.h</a:t>
            </a:r>
            <a:r>
              <a:rPr lang="en-US" altLang="zh-TW" dirty="0">
                <a:solidFill>
                  <a:srgbClr val="D12F1B"/>
                </a:solidFill>
                <a:latin typeface="Menlo" charset="0"/>
              </a:rPr>
              <a:t>&gt;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sigwait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const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sigset_t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*set, </a:t>
            </a: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*sig);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sigwaitinfo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const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sigset_t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*set,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siginfo_t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*info);</a:t>
            </a:r>
          </a:p>
          <a:p>
            <a:endParaRPr kumimoji="1" lang="en-US" altLang="zh-TW" dirty="0"/>
          </a:p>
          <a:p>
            <a:r>
              <a:rPr kumimoji="1" lang="zh-TW" altLang="en-US" dirty="0"/>
              <a:t>用</a:t>
            </a:r>
            <a:r>
              <a:rPr kumimoji="1" lang="en-US" altLang="zh-TW" dirty="0"/>
              <a:t>set</a:t>
            </a:r>
            <a:r>
              <a:rPr kumimoji="1" lang="zh-TW" altLang="en-US" dirty="0"/>
              <a:t>指定要等哪些</a:t>
            </a:r>
            <a:r>
              <a:rPr kumimoji="1" lang="en-US" altLang="zh-TW" dirty="0"/>
              <a:t>signal</a:t>
            </a:r>
            <a:r>
              <a:rPr kumimoji="1" lang="zh-TW" altLang="en-US" dirty="0"/>
              <a:t>，等到的</a:t>
            </a:r>
            <a:r>
              <a:rPr kumimoji="1" lang="en-US" altLang="zh-TW" dirty="0"/>
              <a:t>signal</a:t>
            </a:r>
            <a:r>
              <a:rPr kumimoji="1" lang="zh-TW" altLang="en-US" dirty="0"/>
              <a:t>的編號寫入到</a:t>
            </a:r>
            <a:r>
              <a:rPr kumimoji="1" lang="en-US" altLang="zh-TW" dirty="0"/>
              <a:t>sig</a:t>
            </a:r>
            <a:r>
              <a:rPr kumimoji="1" lang="zh-TW" altLang="en-US" dirty="0"/>
              <a:t>中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 err="1"/>
              <a:t>sigwait</a:t>
            </a:r>
            <a:r>
              <a:rPr kumimoji="1" lang="zh-TW" altLang="en-US" dirty="0"/>
              <a:t>就不需要</a:t>
            </a:r>
            <a:r>
              <a:rPr kumimoji="1" lang="en-US" altLang="zh-TW" dirty="0"/>
              <a:t>signal handler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4638053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sigwait.c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 main() {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sigset_t sigset;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 signo;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sigfillset(&amp;sigset);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sigprocmask(SIG_SETMASK, &amp;sigset,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NULL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printf(</a:t>
            </a:r>
            <a:r>
              <a:rPr lang="is-IS" altLang="zh-TW" dirty="0">
                <a:solidFill>
                  <a:srgbClr val="D12F1B"/>
                </a:solidFill>
                <a:latin typeface="Menlo" charset="0"/>
              </a:rPr>
              <a:t>"pid = %d\n"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, getpid());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is-IS" altLang="zh-TW" dirty="0">
                <a:solidFill>
                  <a:srgbClr val="BA2DA2"/>
                </a:solidFill>
                <a:latin typeface="Menlo" charset="0"/>
              </a:rPr>
              <a:t>while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is-IS" altLang="zh-TW" dirty="0">
                <a:solidFill>
                  <a:srgbClr val="272AD8"/>
                </a:solidFill>
                <a:latin typeface="Menlo" charset="0"/>
              </a:rPr>
              <a:t>1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    assert(sigwait(&amp;sigset, &amp;signo) == </a:t>
            </a:r>
            <a:r>
              <a:rPr lang="is-IS" altLang="zh-TW" dirty="0">
                <a:solidFill>
                  <a:srgbClr val="272AD8"/>
                </a:solidFill>
                <a:latin typeface="Menlo" charset="0"/>
              </a:rPr>
              <a:t>0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    printf(</a:t>
            </a:r>
            <a:r>
              <a:rPr lang="is-IS" altLang="zh-TW" dirty="0">
                <a:solidFill>
                  <a:srgbClr val="D12F1B"/>
                </a:solidFill>
                <a:latin typeface="Menlo" charset="0"/>
              </a:rPr>
              <a:t>"recv sig#%d\n"</a:t>
            </a: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, signo);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    }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  <a:latin typeface="Menlo" charset="0"/>
              </a:rPr>
              <a:t>}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513054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執行結果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shiwulo@vm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:~/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/ch10$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sudo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kill -s 31 4188</a:t>
            </a:r>
          </a:p>
          <a:p>
            <a:pPr marL="0" indent="0">
              <a:buNone/>
            </a:pP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shiwulo@vm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:~/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/ch10$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sudo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kill -s 50 4188</a:t>
            </a:r>
          </a:p>
          <a:p>
            <a:pPr marL="0" indent="0">
              <a:buNone/>
            </a:pP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shiwulo@vm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:~/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/ch10$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sudo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kill -s 60 4188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half" idx="2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shiwulo@vm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:~/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/ch10$ ./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sigwait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= 4188</a:t>
            </a:r>
          </a:p>
          <a:p>
            <a:pPr marL="0" indent="0">
              <a:buNone/>
            </a:pP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recv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sig#31</a:t>
            </a:r>
          </a:p>
          <a:p>
            <a:pPr marL="0" indent="0">
              <a:buNone/>
            </a:pP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recv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sig#50</a:t>
            </a:r>
          </a:p>
          <a:p>
            <a:pPr marL="0" indent="0">
              <a:buNone/>
            </a:pP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recv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sig#60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33687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2FC49E85-2407-564D-AD25-020F8CCE2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signalfd</a:t>
            </a:r>
            <a:r>
              <a:rPr kumimoji="1" lang="en-US" altLang="zh-TW" dirty="0"/>
              <a:t> &amp; I/O multiplexing</a:t>
            </a:r>
            <a:endParaRPr kumimoji="1"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521F1FAA-C31A-174D-9FC4-8193AD0F52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534554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「epoll performance」的圖片搜尋結果">
            <a:hlinkClick r:id="rId2"/>
            <a:extLst>
              <a:ext uri="{FF2B5EF4-FFF2-40B4-BE49-F238E27FC236}">
                <a16:creationId xmlns:a16="http://schemas.microsoft.com/office/drawing/2014/main" id="{A915A0ED-D699-1141-8AB0-127CF6DFF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763" y="934207"/>
            <a:ext cx="6250769" cy="482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BC0D9342-2078-EF47-ACA7-D16102923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3821377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kumimoji="1" lang="en-US" altLang="zh-TW" sz="2800">
                <a:solidFill>
                  <a:schemeClr val="bg1"/>
                </a:solidFill>
              </a:rPr>
              <a:t>I/O multiplexing</a:t>
            </a:r>
            <a:r>
              <a:rPr kumimoji="1" lang="zh-TW" altLang="en-US" sz="2800">
                <a:solidFill>
                  <a:schemeClr val="bg1"/>
                </a:solidFill>
              </a:rPr>
              <a:t> </a:t>
            </a:r>
            <a:r>
              <a:rPr kumimoji="1" lang="zh-CN" altLang="en-US" sz="2800">
                <a:solidFill>
                  <a:schemeClr val="bg1"/>
                </a:solidFill>
              </a:rPr>
              <a:t>三兄弟</a:t>
            </a:r>
            <a:endParaRPr kumimoji="1" lang="zh-TW" altLang="en-US" sz="2800">
              <a:solidFill>
                <a:schemeClr val="bg1"/>
              </a:solidFill>
            </a:endParaRP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214739B-5535-F847-928F-5BEBBB08A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821376" cy="3415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dirty="0">
                <a:solidFill>
                  <a:schemeClr val="bg1"/>
                </a:solidFill>
                <a:latin typeface="Menlo" panose="020B0609030804020204" pitchFamily="49" charset="0"/>
              </a:rPr>
              <a:t>select</a:t>
            </a:r>
            <a:r>
              <a:rPr lang="zh-TW" altLang="en-US" sz="2000" dirty="0">
                <a:solidFill>
                  <a:schemeClr val="bg1"/>
                </a:solidFill>
                <a:latin typeface="Menlo" panose="020B0609030804020204" pitchFamily="49" charset="0"/>
              </a:rPr>
              <a:t>：</a:t>
            </a:r>
            <a:r>
              <a:rPr lang="en-US" altLang="zh-TW" sz="2000" dirty="0">
                <a:solidFill>
                  <a:schemeClr val="bg1"/>
                </a:solidFill>
                <a:latin typeface="Menlo" panose="020B0609030804020204" pitchFamily="49" charset="0"/>
              </a:rPr>
              <a:t>POSIX</a:t>
            </a:r>
            <a:r>
              <a:rPr lang="zh-CN" altLang="en-US" sz="2000" dirty="0">
                <a:solidFill>
                  <a:schemeClr val="bg1"/>
                </a:solidFill>
                <a:latin typeface="Menlo" panose="020B0609030804020204" pitchFamily="49" charset="0"/>
              </a:rPr>
              <a:t>的標準</a:t>
            </a:r>
            <a:endParaRPr lang="en-US" altLang="zh-TW" sz="20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chemeClr val="bg1"/>
                </a:solidFill>
                <a:latin typeface="Menlo" panose="020B0609030804020204" pitchFamily="49" charset="0"/>
              </a:rPr>
              <a:t>poll</a:t>
            </a:r>
            <a:r>
              <a:rPr lang="zh-TW" altLang="en-US" sz="2000" dirty="0">
                <a:solidFill>
                  <a:schemeClr val="bg1"/>
                </a:solidFill>
                <a:latin typeface="Menlo" panose="020B0609030804020204" pitchFamily="49" charset="0"/>
              </a:rPr>
              <a:t>：</a:t>
            </a:r>
            <a:r>
              <a:rPr lang="en-US" altLang="zh-TW" sz="2000" dirty="0">
                <a:solidFill>
                  <a:schemeClr val="bg1"/>
                </a:solidFill>
                <a:latin typeface="Menlo" panose="020B0609030804020204" pitchFamily="49" charset="0"/>
              </a:rPr>
              <a:t>POSIX</a:t>
            </a:r>
            <a:r>
              <a:rPr lang="zh-CN" altLang="en-US" sz="2000" dirty="0">
                <a:solidFill>
                  <a:schemeClr val="bg1"/>
                </a:solidFill>
                <a:latin typeface="Menlo" panose="020B0609030804020204" pitchFamily="49" charset="0"/>
              </a:rPr>
              <a:t>標準，效能比</a:t>
            </a:r>
            <a:r>
              <a:rPr lang="en-US" altLang="zh-CN" sz="2000" dirty="0">
                <a:solidFill>
                  <a:schemeClr val="bg1"/>
                </a:solidFill>
                <a:latin typeface="Menlo" panose="020B0609030804020204" pitchFamily="49" charset="0"/>
              </a:rPr>
              <a:t>select</a:t>
            </a:r>
            <a:r>
              <a:rPr lang="zh-CN" altLang="en-US" sz="2000" dirty="0">
                <a:solidFill>
                  <a:schemeClr val="bg1"/>
                </a:solidFill>
                <a:latin typeface="Menlo" panose="020B0609030804020204" pitchFamily="49" charset="0"/>
              </a:rPr>
              <a:t>好一些些</a:t>
            </a:r>
            <a:endParaRPr lang="en-US" altLang="zh-CN" sz="20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zh-TW" altLang="en-US" sz="2000" dirty="0">
                <a:solidFill>
                  <a:schemeClr val="bg1"/>
                </a:solidFill>
                <a:latin typeface="Menlo" panose="020B0609030804020204" pitchFamily="49" charset="0"/>
              </a:rPr>
              <a:t>上述二個</a:t>
            </a:r>
            <a:r>
              <a:rPr lang="en-US" altLang="zh-TW" sz="2000" dirty="0">
                <a:solidFill>
                  <a:schemeClr val="bg1"/>
                </a:solidFill>
                <a:latin typeface="Menlo" panose="020B0609030804020204" pitchFamily="49" charset="0"/>
              </a:rPr>
              <a:t>function call</a:t>
            </a:r>
            <a:r>
              <a:rPr lang="zh-TW" altLang="en-US" sz="2000" dirty="0">
                <a:solidFill>
                  <a:schemeClr val="bg1"/>
                </a:solidFill>
                <a:latin typeface="Menlo" panose="020B0609030804020204" pitchFamily="49" charset="0"/>
              </a:rPr>
              <a:t>的效能比較低</a:t>
            </a:r>
            <a:br>
              <a:rPr lang="zh-TW" altLang="en-US" sz="2000" dirty="0">
                <a:solidFill>
                  <a:schemeClr val="bg1"/>
                </a:solidFill>
                <a:latin typeface="Helvetica" pitchFamily="2" charset="0"/>
              </a:rPr>
            </a:br>
            <a:endParaRPr lang="zh-TW" altLang="en-US" sz="2000" dirty="0">
              <a:solidFill>
                <a:schemeClr val="bg1"/>
              </a:solidFill>
              <a:latin typeface="Helvetica" pitchFamily="2" charset="0"/>
            </a:endParaRPr>
          </a:p>
          <a:p>
            <a:pPr marL="0" indent="0">
              <a:buNone/>
            </a:pPr>
            <a:r>
              <a:rPr lang="en-US" altLang="zh-TW" sz="2000" dirty="0" err="1">
                <a:solidFill>
                  <a:schemeClr val="bg1"/>
                </a:solidFill>
                <a:latin typeface="Menlo" panose="020B0609030804020204" pitchFamily="49" charset="0"/>
              </a:rPr>
              <a:t>epol</a:t>
            </a:r>
            <a:r>
              <a:rPr lang="zh-TW" altLang="en-US" sz="2000" dirty="0">
                <a:solidFill>
                  <a:schemeClr val="bg1"/>
                </a:solidFill>
                <a:latin typeface="Menlo" panose="020B0609030804020204" pitchFamily="49" charset="0"/>
              </a:rPr>
              <a:t>：</a:t>
            </a:r>
            <a:r>
              <a:rPr lang="en-US" altLang="zh-TW" sz="2000" dirty="0">
                <a:solidFill>
                  <a:schemeClr val="bg1"/>
                </a:solidFill>
                <a:latin typeface="Menlo" panose="020B0609030804020204" pitchFamily="49" charset="0"/>
              </a:rPr>
              <a:t>Linux</a:t>
            </a:r>
            <a:r>
              <a:rPr lang="zh-CN" altLang="en-US" sz="2000" dirty="0">
                <a:solidFill>
                  <a:schemeClr val="bg1"/>
                </a:solidFill>
                <a:latin typeface="Menlo" panose="020B0609030804020204" pitchFamily="49" charset="0"/>
              </a:rPr>
              <a:t>的特色函數</a:t>
            </a:r>
            <a:endParaRPr lang="en-US" altLang="zh-TW" sz="20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zh-CN" altLang="en-US" sz="2000" dirty="0">
                <a:solidFill>
                  <a:schemeClr val="bg1"/>
                </a:solidFill>
                <a:latin typeface="Menlo" panose="020B0609030804020204" pitchFamily="49" charset="0"/>
              </a:rPr>
              <a:t>當</a:t>
            </a:r>
            <a:r>
              <a:rPr lang="en-US" altLang="zh-CN" sz="2000" dirty="0" err="1">
                <a:solidFill>
                  <a:schemeClr val="bg1"/>
                </a:solidFill>
                <a:latin typeface="Menlo" panose="020B0609030804020204" pitchFamily="49" charset="0"/>
              </a:rPr>
              <a:t>fd</a:t>
            </a:r>
            <a:r>
              <a:rPr lang="zh-CN" altLang="en-US" sz="2000" dirty="0">
                <a:solidFill>
                  <a:schemeClr val="bg1"/>
                </a:solidFill>
                <a:latin typeface="Menlo" panose="020B0609030804020204" pitchFamily="49" charset="0"/>
              </a:rPr>
              <a:t>數量比較多時，</a:t>
            </a:r>
            <a:r>
              <a:rPr lang="zh-TW" altLang="en-US" sz="2000" dirty="0">
                <a:solidFill>
                  <a:schemeClr val="bg1"/>
                </a:solidFill>
                <a:latin typeface="Menlo" panose="020B0609030804020204" pitchFamily="49" charset="0"/>
              </a:rPr>
              <a:t>效能比較高，在</a:t>
            </a:r>
            <a:r>
              <a:rPr lang="en-US" altLang="zh-TW" sz="2000" dirty="0">
                <a:solidFill>
                  <a:schemeClr val="bg1"/>
                </a:solidFill>
                <a:latin typeface="Menlo" panose="020B0609030804020204" pitchFamily="49" charset="0"/>
              </a:rPr>
              <a:t>BSD</a:t>
            </a:r>
            <a:r>
              <a:rPr lang="zh-TW" altLang="en-US" sz="2000" dirty="0">
                <a:solidFill>
                  <a:schemeClr val="bg1"/>
                </a:solidFill>
                <a:latin typeface="Menlo" panose="020B0609030804020204" pitchFamily="49" charset="0"/>
              </a:rPr>
              <a:t>上可以選</a:t>
            </a:r>
            <a:r>
              <a:rPr lang="en-US" altLang="zh-TW" sz="2000" dirty="0" err="1">
                <a:solidFill>
                  <a:schemeClr val="bg1"/>
                </a:solidFill>
                <a:latin typeface="Menlo" panose="020B0609030804020204" pitchFamily="49" charset="0"/>
              </a:rPr>
              <a:t>kqueue</a:t>
            </a:r>
            <a:endParaRPr lang="zh-TW" alt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TW" sz="20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FF5E7E7-B81B-144E-A00D-5EBC65D7BF96}"/>
              </a:ext>
            </a:extLst>
          </p:cNvPr>
          <p:cNvSpPr/>
          <p:nvPr/>
        </p:nvSpPr>
        <p:spPr>
          <a:xfrm>
            <a:off x="5613400" y="605366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https://monkey.org/~provos/libevent/libevent-benchmark2.jpg</a:t>
            </a:r>
          </a:p>
        </p:txBody>
      </p:sp>
    </p:spTree>
    <p:extLst>
      <p:ext uri="{BB962C8B-B14F-4D97-AF65-F5344CB8AC3E}">
        <p14:creationId xmlns:p14="http://schemas.microsoft.com/office/powerpoint/2010/main" val="3352207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5416</Words>
  <Application>Microsoft Macintosh PowerPoint</Application>
  <PresentationFormat>寬螢幕</PresentationFormat>
  <Paragraphs>1372</Paragraphs>
  <Slides>119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119</vt:i4>
      </vt:variant>
    </vt:vector>
  </HeadingPairs>
  <TitlesOfParts>
    <vt:vector size="134" baseType="lpstr">
      <vt:lpstr>Microsoft YaHei</vt:lpstr>
      <vt:lpstr>Microsoft YaHei Light</vt:lpstr>
      <vt:lpstr>Arial</vt:lpstr>
      <vt:lpstr>Consolas</vt:lpstr>
      <vt:lpstr>Cooper Black</vt:lpstr>
      <vt:lpstr>Courier</vt:lpstr>
      <vt:lpstr>Courier New</vt:lpstr>
      <vt:lpstr>Helvetica</vt:lpstr>
      <vt:lpstr>Lucida Console</vt:lpstr>
      <vt:lpstr>Menlo</vt:lpstr>
      <vt:lpstr>Menlo-Regular</vt:lpstr>
      <vt:lpstr>Symbol</vt:lpstr>
      <vt:lpstr>Times</vt:lpstr>
      <vt:lpstr>Wingdings</vt:lpstr>
      <vt:lpstr>Office 佈景主題</vt:lpstr>
      <vt:lpstr>信號(Signals) </vt:lpstr>
      <vt:lpstr>什麼是signal</vt:lpstr>
      <vt:lpstr>PowerPoint 簡報</vt:lpstr>
      <vt:lpstr>PowerPoint 簡報</vt:lpstr>
      <vt:lpstr>範例</vt:lpstr>
      <vt:lpstr>PowerPoint 簡報</vt:lpstr>
      <vt:lpstr>建立signal的最簡單方法</vt:lpstr>
      <vt:lpstr>Linux上的signal的函數宣告</vt:lpstr>
      <vt:lpstr>signal的用法</vt:lpstr>
      <vt:lpstr>送出一個signal</vt:lpstr>
      <vt:lpstr>kill(pid_t pid, int signo)</vt:lpstr>
      <vt:lpstr>kill function</vt:lpstr>
      <vt:lpstr>list_sig.c：列印所有可註冊的signal</vt:lpstr>
      <vt:lpstr>list_sig.c：列印所有可註冊的signal</vt:lpstr>
      <vt:lpstr>results (MAC OS X)</vt:lpstr>
      <vt:lpstr>results (Linux，不可靠信號)</vt:lpstr>
      <vt:lpstr>results (Linux，可靠信號)</vt:lpstr>
      <vt:lpstr>signal</vt:lpstr>
      <vt:lpstr>Linux‘s signal</vt:lpstr>
      <vt:lpstr>Linux‘s signal</vt:lpstr>
      <vt:lpstr>Linux‘s signal</vt:lpstr>
      <vt:lpstr>課堂小作業</vt:lpstr>
      <vt:lpstr>結果</vt:lpstr>
      <vt:lpstr>課堂小作業 – list_sig</vt:lpstr>
      <vt:lpstr>list_sig</vt:lpstr>
      <vt:lpstr>課堂小作業</vt:lpstr>
      <vt:lpstr>seg_fault.c</vt:lpstr>
      <vt:lpstr>執行結果</vt:lpstr>
      <vt:lpstr>seg_fault_recover.c</vt:lpstr>
      <vt:lpstr>執行結果</vt:lpstr>
      <vt:lpstr>使用gdb除錯</vt:lpstr>
      <vt:lpstr>使用gdb除錯</vt:lpstr>
      <vt:lpstr>使用gdb除錯</vt:lpstr>
      <vt:lpstr>使用gdb除錯</vt:lpstr>
      <vt:lpstr>使用gdb除錯</vt:lpstr>
      <vt:lpstr>使用kdbg（seg_fault_recover.c）</vt:lpstr>
      <vt:lpstr>seg_fault2.c：修復記憶體錯誤 （高手寫的程式碼，僅供參考）</vt:lpstr>
      <vt:lpstr>seg_fault2.c：修復記憶體錯誤 （高手寫的程式碼，僅供參考）</vt:lpstr>
      <vt:lpstr>seg_fault2.c：修復記憶體錯誤 （高手寫的程式碼，僅供參考）</vt:lpstr>
      <vt:lpstr>使用kdbg（seg_fault2.c）</vt:lpstr>
      <vt:lpstr>執行結果</vt:lpstr>
      <vt:lpstr>應用：myShell.c</vt:lpstr>
      <vt:lpstr>預備知識：atomic data type</vt:lpstr>
      <vt:lpstr>如果沒用 sig_atomic_t</vt:lpstr>
      <vt:lpstr>如果沒用 sig_atomic_t</vt:lpstr>
      <vt:lpstr>以MIPS指令集為例</vt:lpstr>
      <vt:lpstr>再回過頭來看sig_atomic_t</vt:lpstr>
      <vt:lpstr>預備知識：setjmp</vt:lpstr>
      <vt:lpstr>setjmp</vt:lpstr>
      <vt:lpstr>setjmp</vt:lpstr>
      <vt:lpstr>setjmp</vt:lpstr>
      <vt:lpstr>longjmp</vt:lpstr>
      <vt:lpstr>setjmp_longjmp.c</vt:lpstr>
      <vt:lpstr>結果</vt:lpstr>
      <vt:lpstr>setjmp_longjmp.c</vt:lpstr>
      <vt:lpstr>結果</vt:lpstr>
      <vt:lpstr>結果（可能受到編譯器、函數庫的影響）</vt:lpstr>
      <vt:lpstr>sig_setjmp &amp; sig_longjmp</vt:lpstr>
      <vt:lpstr>PowerPoint 簡報</vt:lpstr>
      <vt:lpstr>myShell.c</vt:lpstr>
      <vt:lpstr>PowerPoint 簡報</vt:lpstr>
      <vt:lpstr>執行結果</vt:lpstr>
      <vt:lpstr>Linux (glibc)的signal特性</vt:lpstr>
      <vt:lpstr>特性（Linux）</vt:lpstr>
      <vt:lpstr>PowerPoint 簡報</vt:lpstr>
      <vt:lpstr>何謂自動啟動？  --  生活的例子</vt:lpstr>
      <vt:lpstr>何謂自動啟動？  時序圖</vt:lpstr>
      <vt:lpstr>PowerPoint 簡報</vt:lpstr>
      <vt:lpstr>如果system call被signal中斷 該如何處理（Linux）?</vt:lpstr>
      <vt:lpstr>永遠不會自動restart的system call</vt:lpstr>
      <vt:lpstr>「可靠」與「不可靠」信號</vt:lpstr>
      <vt:lpstr>不可靠信號在Linux kernel中的實作</vt:lpstr>
      <vt:lpstr>可靠信號在Linux kernel中的實作</vt:lpstr>
      <vt:lpstr>實驗</vt:lpstr>
      <vt:lpstr>rec_sig.c</vt:lpstr>
      <vt:lpstr>send_sig.c</vt:lpstr>
      <vt:lpstr>結果（好像…）</vt:lpstr>
      <vt:lpstr>結果（都不太可靠!!!）</vt:lpstr>
      <vt:lpstr>Real-time signal  (SIGRTMIN (34)～ SIGRTMAX(64))</vt:lpstr>
      <vt:lpstr>ulimit -a</vt:lpstr>
      <vt:lpstr>cat /proc/pid/limits</vt:lpstr>
      <vt:lpstr>可同時多人呼叫的函數 reentrant function</vt:lpstr>
      <vt:lpstr>Reentrant Functions</vt:lpstr>
      <vt:lpstr>Reentrant Functions</vt:lpstr>
      <vt:lpstr>signal-safe functions</vt:lpstr>
      <vt:lpstr>擋掉 signal</vt:lpstr>
      <vt:lpstr>singal可以類比「中斷處理器」</vt:lpstr>
      <vt:lpstr>Interrupt &amp; device driver</vt:lpstr>
      <vt:lpstr>sigprocmask()</vt:lpstr>
      <vt:lpstr>sigprocmask.c</vt:lpstr>
      <vt:lpstr>sigprocmask.c</vt:lpstr>
      <vt:lpstr>執行結果</vt:lpstr>
      <vt:lpstr>等待signal</vt:lpstr>
      <vt:lpstr>將signal同步化</vt:lpstr>
      <vt:lpstr>同步化的signal處理</vt:lpstr>
      <vt:lpstr>sigwait.c</vt:lpstr>
      <vt:lpstr>執行結果</vt:lpstr>
      <vt:lpstr>signalfd &amp; I/O multiplexing</vt:lpstr>
      <vt:lpstr>I/O multiplexing 三兄弟</vt:lpstr>
      <vt:lpstr>使用signalfd</vt:lpstr>
      <vt:lpstr>PowerPoint 簡報</vt:lpstr>
      <vt:lpstr>epoll</vt:lpstr>
      <vt:lpstr>epoll</vt:lpstr>
      <vt:lpstr>epoll</vt:lpstr>
      <vt:lpstr>I/O Multiplexing - epoll</vt:lpstr>
      <vt:lpstr>PowerPoint 簡報</vt:lpstr>
      <vt:lpstr>shell_sigfd.c</vt:lpstr>
      <vt:lpstr>PowerPoint 簡報</vt:lpstr>
      <vt:lpstr>PowerPoint 簡報</vt:lpstr>
      <vt:lpstr>功能強大的『sigaction』</vt:lpstr>
      <vt:lpstr>sigaction</vt:lpstr>
      <vt:lpstr>sigaction(UNIX版本)</vt:lpstr>
      <vt:lpstr>sigaction（Linux版本）</vt:lpstr>
      <vt:lpstr>sigaction專屬的signal handler</vt:lpstr>
      <vt:lpstr>siginfo_t</vt:lpstr>
      <vt:lpstr>siginfo_t</vt:lpstr>
      <vt:lpstr>sa_flags</vt:lpstr>
      <vt:lpstr>小結</vt:lpstr>
      <vt:lpstr>作業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Linux安裝與操作 </dc:title>
  <dc:creator>習五 羅</dc:creator>
  <cp:lastModifiedBy>習五 羅</cp:lastModifiedBy>
  <cp:revision>14</cp:revision>
  <dcterms:created xsi:type="dcterms:W3CDTF">2019-01-31T14:35:51Z</dcterms:created>
  <dcterms:modified xsi:type="dcterms:W3CDTF">2019-02-10T12:45:42Z</dcterms:modified>
</cp:coreProperties>
</file>